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2"/>
  </p:sldMasterIdLst>
  <p:notesMasterIdLst>
    <p:notesMasterId r:id="rId30"/>
  </p:notesMasterIdLst>
  <p:handoutMasterIdLst>
    <p:handoutMasterId r:id="rId31"/>
  </p:handoutMasterIdLst>
  <p:sldIdLst>
    <p:sldId id="259" r:id="rId3"/>
    <p:sldId id="260" r:id="rId4"/>
    <p:sldId id="261" r:id="rId5"/>
    <p:sldId id="262" r:id="rId6"/>
    <p:sldId id="278" r:id="rId7"/>
    <p:sldId id="263" r:id="rId8"/>
    <p:sldId id="279" r:id="rId9"/>
    <p:sldId id="264" r:id="rId10"/>
    <p:sldId id="280" r:id="rId11"/>
    <p:sldId id="265" r:id="rId12"/>
    <p:sldId id="281" r:id="rId13"/>
    <p:sldId id="266" r:id="rId14"/>
    <p:sldId id="282" r:id="rId15"/>
    <p:sldId id="267" r:id="rId16"/>
    <p:sldId id="268" r:id="rId17"/>
    <p:sldId id="284" r:id="rId18"/>
    <p:sldId id="269" r:id="rId19"/>
    <p:sldId id="285" r:id="rId20"/>
    <p:sldId id="270" r:id="rId21"/>
    <p:sldId id="271" r:id="rId22"/>
    <p:sldId id="286" r:id="rId23"/>
    <p:sldId id="272" r:id="rId24"/>
    <p:sldId id="273" r:id="rId25"/>
    <p:sldId id="274" r:id="rId26"/>
    <p:sldId id="275" r:id="rId27"/>
    <p:sldId id="276" r:id="rId28"/>
    <p:sldId id="277" r:id="rId29"/>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orient="horz" pos="1008">
          <p15:clr>
            <a:srgbClr val="A4A3A4"/>
          </p15:clr>
        </p15:guide>
        <p15:guide id="3" orient="horz" pos="3888">
          <p15:clr>
            <a:srgbClr val="A4A3A4"/>
          </p15:clr>
        </p15:guide>
        <p15:guide id="4" orient="horz" pos="321">
          <p15:clr>
            <a:srgbClr val="A4A3A4"/>
          </p15:clr>
        </p15:guide>
        <p15:guide id="5" pos="3839">
          <p15:clr>
            <a:srgbClr val="A4A3A4"/>
          </p15:clr>
        </p15:guide>
        <p15:guide id="6" pos="1007">
          <p15:clr>
            <a:srgbClr val="A4A3A4"/>
          </p15:clr>
        </p15:guide>
        <p15:guide id="7" pos="7173">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howGuides="1">
      <p:cViewPr varScale="1">
        <p:scale>
          <a:sx n="72" d="100"/>
          <a:sy n="72" d="100"/>
        </p:scale>
        <p:origin x="660" y="72"/>
      </p:cViewPr>
      <p:guideLst>
        <p:guide orient="horz" pos="2160"/>
        <p:guide orient="horz" pos="1008"/>
        <p:guide orient="horz" pos="3888"/>
        <p:guide orient="horz" pos="321"/>
        <p:guide pos="3839"/>
        <p:guide pos="1007"/>
        <p:guide pos="7173"/>
      </p:guideLst>
    </p:cSldViewPr>
  </p:slideViewPr>
  <p:notesTextViewPr>
    <p:cViewPr>
      <p:scale>
        <a:sx n="3" d="2"/>
        <a:sy n="3" d="2"/>
      </p:scale>
      <p:origin x="0" y="0"/>
    </p:cViewPr>
  </p:notesTextViewPr>
  <p:notesViewPr>
    <p:cSldViewPr showGuides="1">
      <p:cViewPr varScale="1">
        <p:scale>
          <a:sx n="76" d="100"/>
          <a:sy n="76" d="100"/>
        </p:scale>
        <p:origin x="3264"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handoutMaster" Target="handoutMasters/handout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DB7646E-8811-423A-9C42-2CBFADA00A96}" type="datetimeFigureOut">
              <a:rPr lang="en-US" smtClean="0"/>
              <a:t>3/6/2017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4360E59-1627-4404-ACC5-51C744AB0F27}" type="slidenum">
              <a:rPr lang="en-US" smtClean="0"/>
              <a:t>‹#›</a:t>
            </a:fld>
            <a:endParaRPr lang="en-US"/>
          </a:p>
        </p:txBody>
      </p:sp>
    </p:spTree>
    <p:extLst>
      <p:ext uri="{BB962C8B-B14F-4D97-AF65-F5344CB8AC3E}">
        <p14:creationId xmlns:p14="http://schemas.microsoft.com/office/powerpoint/2010/main" val="51622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1"/>
                </a:solidFill>
              </a:defRPr>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1"/>
                </a:solidFill>
              </a:defRPr>
            </a:lvl1pPr>
          </a:lstStyle>
          <a:p>
            <a:fld id="{D677E230-58DD-43ED-96A1-552DDAB53532}" type="datetimeFigureOut">
              <a:rPr lang="en-US" smtClean="0"/>
              <a:pPr/>
              <a:t>3/6/2017</a:t>
            </a:fld>
            <a:endParaRPr lang="en-US"/>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1"/>
                </a:solidFill>
              </a:defRPr>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1"/>
                </a:solidFill>
              </a:defRPr>
            </a:lvl1pPr>
          </a:lstStyle>
          <a:p>
            <a:fld id="{841221E5-7225-48EB-A4EE-420E7BFCF705}" type="slidenum">
              <a:rPr lang="en-US" smtClean="0"/>
              <a:pPr/>
              <a:t>‹#›</a:t>
            </a:fld>
            <a:endParaRPr lang="en-US"/>
          </a:p>
        </p:txBody>
      </p:sp>
    </p:spTree>
    <p:extLst>
      <p:ext uri="{BB962C8B-B14F-4D97-AF65-F5344CB8AC3E}">
        <p14:creationId xmlns:p14="http://schemas.microsoft.com/office/powerpoint/2010/main" val="1556669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2"/>
        </a:solidFill>
        <a:latin typeface="+mn-lt"/>
        <a:ea typeface="+mn-ea"/>
        <a:cs typeface="+mn-cs"/>
      </a:defRPr>
    </a:lvl1pPr>
    <a:lvl2pPr marL="457200" algn="l" defTabSz="914400" rtl="0" eaLnBrk="1" latinLnBrk="0" hangingPunct="1">
      <a:defRPr sz="1200" kern="1200">
        <a:solidFill>
          <a:schemeClr val="tx2"/>
        </a:solidFill>
        <a:latin typeface="+mn-lt"/>
        <a:ea typeface="+mn-ea"/>
        <a:cs typeface="+mn-cs"/>
      </a:defRPr>
    </a:lvl2pPr>
    <a:lvl3pPr marL="914400" algn="l" defTabSz="914400" rtl="0" eaLnBrk="1" latinLnBrk="0" hangingPunct="1">
      <a:defRPr sz="1200" kern="1200">
        <a:solidFill>
          <a:schemeClr val="tx2"/>
        </a:solidFill>
        <a:latin typeface="+mn-lt"/>
        <a:ea typeface="+mn-ea"/>
        <a:cs typeface="+mn-cs"/>
      </a:defRPr>
    </a:lvl3pPr>
    <a:lvl4pPr marL="1371600" algn="l" defTabSz="914400" rtl="0" eaLnBrk="1" latinLnBrk="0" hangingPunct="1">
      <a:defRPr sz="1200" kern="1200">
        <a:solidFill>
          <a:schemeClr val="tx2"/>
        </a:solidFill>
        <a:latin typeface="+mn-lt"/>
        <a:ea typeface="+mn-ea"/>
        <a:cs typeface="+mn-cs"/>
      </a:defRPr>
    </a:lvl4pPr>
    <a:lvl5pPr marL="1828800" algn="l" defTabSz="914400" rtl="0" eaLnBrk="1" latinLnBrk="0" hangingPunct="1">
      <a:defRPr sz="1200" kern="1200">
        <a:solidFill>
          <a:schemeClr val="tx2"/>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41221E5-7225-48EB-A4EE-420E7BFCF705}" type="slidenum">
              <a:rPr lang="en-US" smtClean="0"/>
              <a:pPr/>
              <a:t>1</a:t>
            </a:fld>
            <a:endParaRPr lang="en-US"/>
          </a:p>
        </p:txBody>
      </p:sp>
    </p:spTree>
    <p:extLst>
      <p:ext uri="{BB962C8B-B14F-4D97-AF65-F5344CB8AC3E}">
        <p14:creationId xmlns:p14="http://schemas.microsoft.com/office/powerpoint/2010/main" val="27480741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ltGray">
      <p:bgPr>
        <a:blipFill dpi="0" rotWithShape="1">
          <a:blip r:embed="rId2">
            <a:lum/>
          </a:blip>
          <a:srcRect/>
          <a:stretch>
            <a:fillRect t="-17000" b="-1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4699025" y="6356351"/>
            <a:ext cx="1218883" cy="365125"/>
          </a:xfrm>
        </p:spPr>
        <p:txBody>
          <a:bodyPr/>
          <a:lstStyle>
            <a:lvl1pPr>
              <a:defRPr>
                <a:solidFill>
                  <a:schemeClr val="bg1"/>
                </a:solidFill>
              </a:defRPr>
            </a:lvl1pPr>
          </a:lstStyle>
          <a:p>
            <a:fld id="{EA321C1E-F4C4-428E-AB2C-0A968B3AEA02}" type="datetime1">
              <a:rPr lang="en-US" smtClean="0"/>
              <a:t>3/6/2017</a:t>
            </a:fld>
            <a:endParaRPr lang="en-US"/>
          </a:p>
        </p:txBody>
      </p:sp>
      <p:sp>
        <p:nvSpPr>
          <p:cNvPr id="5" name="Footer Placeholder 4"/>
          <p:cNvSpPr>
            <a:spLocks noGrp="1"/>
          </p:cNvSpPr>
          <p:nvPr>
            <p:ph type="ftr" sz="quarter" idx="11"/>
          </p:nvPr>
        </p:nvSpPr>
        <p:spPr>
          <a:xfrm>
            <a:off x="6114708" y="6356351"/>
            <a:ext cx="3974065"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10285571" y="6356351"/>
            <a:ext cx="609441" cy="365125"/>
          </a:xfrm>
        </p:spPr>
        <p:txBody>
          <a:bodyPr/>
          <a:lstStyle>
            <a:lvl1pPr>
              <a:defRPr>
                <a:solidFill>
                  <a:schemeClr val="bg1"/>
                </a:solidFill>
              </a:defRPr>
            </a:lvl1pPr>
          </a:lstStyle>
          <a:p>
            <a:fld id="{7DC1BBB0-96F0-4077-A278-0F3FB5C104D3}" type="slidenum">
              <a:rPr lang="en-US" smtClean="0"/>
              <a:pPr/>
              <a:t>‹#›</a:t>
            </a:fld>
            <a:endParaRPr lang="en-US"/>
          </a:p>
        </p:txBody>
      </p:sp>
      <p:sp>
        <p:nvSpPr>
          <p:cNvPr id="3" name="Subtitle 2"/>
          <p:cNvSpPr>
            <a:spLocks noGrp="1"/>
          </p:cNvSpPr>
          <p:nvPr>
            <p:ph type="subTitle" idx="1"/>
          </p:nvPr>
        </p:nvSpPr>
        <p:spPr>
          <a:xfrm>
            <a:off x="2428669" y="4344915"/>
            <a:ext cx="7516442" cy="1116085"/>
          </a:xfrm>
        </p:spPr>
        <p:txBody>
          <a:bodyPr>
            <a:normAutofit/>
          </a:bodyPr>
          <a:lstStyle>
            <a:lvl1pPr marL="0" indent="0" algn="l">
              <a:spcBef>
                <a:spcPts val="0"/>
              </a:spcBef>
              <a:buNone/>
              <a:defRPr sz="32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2" name="Title 1"/>
          <p:cNvSpPr>
            <a:spLocks noGrp="1"/>
          </p:cNvSpPr>
          <p:nvPr>
            <p:ph type="ctrTitle"/>
          </p:nvPr>
        </p:nvSpPr>
        <p:spPr>
          <a:xfrm>
            <a:off x="2428669" y="1600200"/>
            <a:ext cx="8329031" cy="2680127"/>
          </a:xfrm>
          <a:noFill/>
          <a:effectLst>
            <a:softEdge rad="31750"/>
          </a:effectLst>
        </p:spPr>
        <p:txBody>
          <a:bodyPr anchor="b">
            <a:noAutofit/>
          </a:bodyPr>
          <a:lstStyle>
            <a:lvl1pPr>
              <a:defRPr sz="5400">
                <a:solidFill>
                  <a:schemeClr val="bg1"/>
                </a:solidFill>
              </a:defRPr>
            </a:lvl1pPr>
          </a:lstStyle>
          <a:p>
            <a:r>
              <a:rPr lang="en-US"/>
              <a:t>Click to edit Master title style</a:t>
            </a:r>
            <a:endParaRPr dirty="0"/>
          </a:p>
        </p:txBody>
      </p:sp>
    </p:spTree>
    <p:extLst>
      <p:ext uri="{BB962C8B-B14F-4D97-AF65-F5344CB8AC3E}">
        <p14:creationId xmlns:p14="http://schemas.microsoft.com/office/powerpoint/2010/main" val="1490988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050183B-2599-4C1D-AD6D-5B16EB7D3C87}" type="datetime1">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Vertical Text Placeholder 2"/>
          <p:cNvSpPr>
            <a:spLocks noGrp="1"/>
          </p:cNvSpPr>
          <p:nvPr>
            <p:ph type="body" orient="vert" idx="1"/>
          </p:nvPr>
        </p:nvSpPr>
        <p:spPr/>
        <p:txBody>
          <a:bodyPr vert="eaVert"/>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666161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FB62E89-3582-4B1F-984C-F3ECC7AE9F55}" type="datetime1">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Vertical Text Placeholder 2"/>
          <p:cNvSpPr>
            <a:spLocks noGrp="1"/>
          </p:cNvSpPr>
          <p:nvPr>
            <p:ph type="body" orient="vert" idx="1"/>
          </p:nvPr>
        </p:nvSpPr>
        <p:spPr>
          <a:xfrm>
            <a:off x="1598613" y="685800"/>
            <a:ext cx="7848599"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Vertical Title 1"/>
          <p:cNvSpPr>
            <a:spLocks noGrp="1"/>
          </p:cNvSpPr>
          <p:nvPr>
            <p:ph type="title" orient="vert"/>
          </p:nvPr>
        </p:nvSpPr>
        <p:spPr>
          <a:xfrm>
            <a:off x="9599612" y="685800"/>
            <a:ext cx="1787526" cy="5486400"/>
          </a:xfrm>
        </p:spPr>
        <p:txBody>
          <a:bodyPr vert="eaVert"/>
          <a:lstStyle/>
          <a:p>
            <a:r>
              <a:rPr lang="en-US"/>
              <a:t>Click to edit Master title style</a:t>
            </a:r>
            <a:endParaRPr/>
          </a:p>
        </p:txBody>
      </p:sp>
    </p:spTree>
    <p:extLst>
      <p:ext uri="{BB962C8B-B14F-4D97-AF65-F5344CB8AC3E}">
        <p14:creationId xmlns:p14="http://schemas.microsoft.com/office/powerpoint/2010/main" val="1917294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754F6C13-54DF-4C1D-865C-61E076D0D04F}" type="datetime1">
              <a:rPr lang="en-US" smtClean="0"/>
              <a:t>3/6/2017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C1BBB0-96F0-4077-A278-0F3FB5C104D3}" type="slidenum">
              <a:rPr lang="en-US" smtClean="0"/>
              <a:t>‹#›</a:t>
            </a:fld>
            <a:endParaRPr lang="en-US"/>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1"/>
          <p:cNvSpPr>
            <a:spLocks noGrp="1"/>
          </p:cNvSpPr>
          <p:nvPr>
            <p:ph type="title"/>
          </p:nvPr>
        </p:nvSpPr>
        <p:spPr/>
        <p:txBody>
          <a:bodyPr/>
          <a:lstStyle/>
          <a:p>
            <a:r>
              <a:rPr lang="en-US"/>
              <a:t>Click to edit Master title style</a:t>
            </a:r>
            <a:endParaRPr dirty="0"/>
          </a:p>
        </p:txBody>
      </p:sp>
    </p:spTree>
    <p:extLst>
      <p:ext uri="{BB962C8B-B14F-4D97-AF65-F5344CB8AC3E}">
        <p14:creationId xmlns:p14="http://schemas.microsoft.com/office/powerpoint/2010/main" val="3135529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lvl1pPr>
              <a:defRPr>
                <a:solidFill>
                  <a:schemeClr val="tx1"/>
                </a:solidFill>
              </a:defRPr>
            </a:lvl1pPr>
          </a:lstStyle>
          <a:p>
            <a:fld id="{88C79F7B-F80B-466F-B0C8-AEA3BFB37BF1}" type="datetime1">
              <a:rPr lang="en-US" smtClean="0"/>
              <a:t>3/6/2017</a:t>
            </a:fld>
            <a:endParaRPr lang="en-US"/>
          </a:p>
        </p:txBody>
      </p:sp>
      <p:sp>
        <p:nvSpPr>
          <p:cNvPr id="5" name="Footer Placeholder 4"/>
          <p:cNvSpPr>
            <a:spLocks noGrp="1"/>
          </p:cNvSpPr>
          <p:nvPr>
            <p:ph type="ftr" sz="quarter" idx="11"/>
          </p:nvPr>
        </p:nvSpPr>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7DC1BBB0-96F0-4077-A278-0F3FB5C104D3}" type="slidenum">
              <a:rPr lang="en-US" smtClean="0"/>
              <a:pPr/>
              <a:t>‹#›</a:t>
            </a:fld>
            <a:endParaRPr lang="en-US"/>
          </a:p>
        </p:txBody>
      </p:sp>
      <p:sp>
        <p:nvSpPr>
          <p:cNvPr id="3" name="Text Placeholder 2"/>
          <p:cNvSpPr>
            <a:spLocks noGrp="1"/>
          </p:cNvSpPr>
          <p:nvPr>
            <p:ph type="body" idx="1"/>
          </p:nvPr>
        </p:nvSpPr>
        <p:spPr>
          <a:xfrm>
            <a:off x="1598613" y="4259996"/>
            <a:ext cx="7264623" cy="1150203"/>
          </a:xfrm>
        </p:spPr>
        <p:txBody>
          <a:bodyPr anchor="t">
            <a:normAutofit/>
          </a:bodyPr>
          <a:lstStyle>
            <a:lvl1pPr marL="0" indent="0">
              <a:spcBef>
                <a:spcPts val="0"/>
              </a:spcBef>
              <a:buNone/>
              <a:defRPr sz="32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2" name="Title 1"/>
          <p:cNvSpPr>
            <a:spLocks noGrp="1"/>
          </p:cNvSpPr>
          <p:nvPr>
            <p:ph type="title"/>
          </p:nvPr>
        </p:nvSpPr>
        <p:spPr>
          <a:xfrm>
            <a:off x="1598613" y="1600201"/>
            <a:ext cx="8283272" cy="2654064"/>
          </a:xfrm>
        </p:spPr>
        <p:txBody>
          <a:bodyPr anchor="b">
            <a:normAutofit/>
          </a:bodyPr>
          <a:lstStyle>
            <a:lvl1pPr algn="l">
              <a:defRPr sz="5400" b="0" cap="none" baseline="0"/>
            </a:lvl1pPr>
          </a:lstStyle>
          <a:p>
            <a:r>
              <a:rPr lang="en-US"/>
              <a:t>Click to edit Master title style</a:t>
            </a:r>
            <a:endParaRPr/>
          </a:p>
        </p:txBody>
      </p:sp>
    </p:spTree>
    <p:extLst>
      <p:ext uri="{BB962C8B-B14F-4D97-AF65-F5344CB8AC3E}">
        <p14:creationId xmlns:p14="http://schemas.microsoft.com/office/powerpoint/2010/main" val="2774911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6AB0801-7BCB-48C4-8CDC-E750B9A4D358}" type="datetime1">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4" name="Content Placeholder 3"/>
          <p:cNvSpPr>
            <a:spLocks noGrp="1"/>
          </p:cNvSpPr>
          <p:nvPr>
            <p:ph sz="half" idx="2"/>
          </p:nvPr>
        </p:nvSpPr>
        <p:spPr>
          <a:xfrm>
            <a:off x="6561651" y="1600200"/>
            <a:ext cx="4814586" cy="4572000"/>
          </a:xfrm>
        </p:spPr>
        <p:txBody>
          <a:bodyPr/>
          <a:lstStyle>
            <a:lvl1pPr>
              <a:defRPr sz="2800"/>
            </a:lvl1pPr>
            <a:lvl2pPr>
              <a:defRPr sz="2400"/>
            </a:lvl2pPr>
            <a:lvl3pPr>
              <a:defRPr sz="2000"/>
            </a:lvl3pPr>
            <a:lvl4pPr>
              <a:defRPr sz="1800"/>
            </a:lvl4pPr>
            <a:lvl5pPr>
              <a:defRPr sz="1800"/>
            </a:lvl5pPr>
            <a:lvl6pPr>
              <a:defRPr sz="1800" baseline="0"/>
            </a:lvl6pPr>
            <a:lvl7pPr>
              <a:defRPr sz="1800" baseline="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3" name="Content Placeholder 2"/>
          <p:cNvSpPr>
            <a:spLocks noGrp="1"/>
          </p:cNvSpPr>
          <p:nvPr>
            <p:ph sz="half" idx="1"/>
          </p:nvPr>
        </p:nvSpPr>
        <p:spPr>
          <a:xfrm>
            <a:off x="1593436" y="1600200"/>
            <a:ext cx="4814586" cy="457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3783401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AC23ED97-2A6F-4771-AFCD-9917647BC800}" type="datetime1">
              <a:rPr lang="en-US" smtClean="0"/>
              <a:t>3/6/2017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C1BBB0-96F0-4077-A278-0F3FB5C104D3}" type="slidenum">
              <a:rPr lang="en-US" smtClean="0"/>
              <a:t>‹#›</a:t>
            </a:fld>
            <a:endParaRPr lang="en-US"/>
          </a:p>
        </p:txBody>
      </p:sp>
      <p:sp>
        <p:nvSpPr>
          <p:cNvPr id="6" name="Content Placeholder 5"/>
          <p:cNvSpPr>
            <a:spLocks noGrp="1"/>
          </p:cNvSpPr>
          <p:nvPr>
            <p:ph sz="quarter" idx="4"/>
          </p:nvPr>
        </p:nvSpPr>
        <p:spPr>
          <a:xfrm>
            <a:off x="6609524" y="2514600"/>
            <a:ext cx="4818888" cy="3655568"/>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609524" y="1499616"/>
            <a:ext cx="4818888" cy="938784"/>
          </a:xfrm>
        </p:spPr>
        <p:txBody>
          <a:bodyPr anchor="b">
            <a:noAutofit/>
          </a:bodyPr>
          <a:lstStyle>
            <a:lvl1pPr marL="0" indent="0">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93436" y="2514706"/>
            <a:ext cx="4814586" cy="3657493"/>
          </a:xfrm>
        </p:spPr>
        <p:txBody>
          <a:bodyPr>
            <a:normAutofit/>
          </a:bodyPr>
          <a:lstStyle>
            <a:lvl1pPr>
              <a:defRPr sz="2400"/>
            </a:lvl1pPr>
            <a:lvl2pPr>
              <a:defRPr sz="2000"/>
            </a:lvl2pPr>
            <a:lvl3pPr>
              <a:defRPr sz="1800"/>
            </a:lvl3pPr>
            <a:lvl4pPr>
              <a:defRPr sz="1600"/>
            </a:lvl4pPr>
            <a:lvl5pPr>
              <a:defRPr sz="1600"/>
            </a:lvl5pPr>
            <a:lvl6pPr>
              <a:defRPr sz="1600"/>
            </a:lvl6pPr>
            <a:lvl7pPr>
              <a:defRPr sz="1600"/>
            </a:lvl7pPr>
            <a:lvl8pPr>
              <a:defRPr sz="1600" baseline="0"/>
            </a:lvl8pPr>
            <a:lvl9pPr>
              <a:defRPr sz="16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3" name="Text Placeholder 2"/>
          <p:cNvSpPr>
            <a:spLocks noGrp="1"/>
          </p:cNvSpPr>
          <p:nvPr>
            <p:ph type="body" idx="1"/>
          </p:nvPr>
        </p:nvSpPr>
        <p:spPr>
          <a:xfrm>
            <a:off x="1593436" y="1499616"/>
            <a:ext cx="4818888" cy="938784"/>
          </a:xfrm>
        </p:spPr>
        <p:txBody>
          <a:bodyPr anchor="b">
            <a:noAutofit/>
          </a:bodyPr>
          <a:lstStyle>
            <a:lvl1pPr marL="0" indent="0">
              <a:spcBef>
                <a:spcPts val="0"/>
              </a:spcBef>
              <a:buNone/>
              <a:defRPr sz="24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 name="Title 1"/>
          <p:cNvSpPr>
            <a:spLocks noGrp="1"/>
          </p:cNvSpPr>
          <p:nvPr>
            <p:ph type="title"/>
          </p:nvPr>
        </p:nvSpPr>
        <p:spPr>
          <a:xfrm>
            <a:off x="1593436" y="177800"/>
            <a:ext cx="9782801" cy="1239837"/>
          </a:xfrm>
        </p:spPr>
        <p:txBody>
          <a:bodyPr/>
          <a:lstStyle>
            <a:lvl1pPr>
              <a:defRPr/>
            </a:lvl1pPr>
          </a:lstStyle>
          <a:p>
            <a:r>
              <a:rPr lang="en-US"/>
              <a:t>Click to edit Master title style</a:t>
            </a:r>
            <a:endParaRPr/>
          </a:p>
        </p:txBody>
      </p:sp>
    </p:spTree>
    <p:extLst>
      <p:ext uri="{BB962C8B-B14F-4D97-AF65-F5344CB8AC3E}">
        <p14:creationId xmlns:p14="http://schemas.microsoft.com/office/powerpoint/2010/main" val="35459501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5C437A-0FE7-4C86-BFB0-B6B8407562F9}" type="datetime1">
              <a:rPr lang="en-US" smtClean="0"/>
              <a:t>3/6/2017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C1BBB0-96F0-4077-A278-0F3FB5C104D3}" type="slidenum">
              <a:rPr lang="en-US" smtClean="0"/>
              <a:t>‹#›</a:t>
            </a:fld>
            <a:endParaRPr lang="en-US"/>
          </a:p>
        </p:txBody>
      </p:sp>
      <p:sp>
        <p:nvSpPr>
          <p:cNvPr id="2" name="Title 1"/>
          <p:cNvSpPr>
            <a:spLocks noGrp="1"/>
          </p:cNvSpPr>
          <p:nvPr>
            <p:ph type="title"/>
          </p:nvPr>
        </p:nvSpPr>
        <p:spPr/>
        <p:txBody>
          <a:bodyPr/>
          <a:lstStyle/>
          <a:p>
            <a:r>
              <a:rPr lang="en-US"/>
              <a:t>Click to edit Master title style</a:t>
            </a:r>
            <a:endParaRPr/>
          </a:p>
        </p:txBody>
      </p:sp>
    </p:spTree>
    <p:extLst>
      <p:ext uri="{BB962C8B-B14F-4D97-AF65-F5344CB8AC3E}">
        <p14:creationId xmlns:p14="http://schemas.microsoft.com/office/powerpoint/2010/main" val="21216795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697BB-4962-43D1-8FB7-F31ABEEF66A1}" type="datetime1">
              <a:rPr lang="en-US" smtClean="0"/>
              <a:t>3/6/2017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lvl1pPr>
              <a:defRPr>
                <a:solidFill>
                  <a:schemeClr val="bg1"/>
                </a:solidFill>
              </a:defRPr>
            </a:lvl1pPr>
          </a:lstStyle>
          <a:p>
            <a:fld id="{7DC1BBB0-96F0-4077-A278-0F3FB5C104D3}" type="slidenum">
              <a:rPr lang="en-US" smtClean="0"/>
              <a:pPr/>
              <a:t>‹#›</a:t>
            </a:fld>
            <a:endParaRPr lang="en-US"/>
          </a:p>
        </p:txBody>
      </p:sp>
    </p:spTree>
    <p:extLst>
      <p:ext uri="{BB962C8B-B14F-4D97-AF65-F5344CB8AC3E}">
        <p14:creationId xmlns:p14="http://schemas.microsoft.com/office/powerpoint/2010/main" val="3566178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6098"/>
            <a:ext cx="12188825" cy="6858000"/>
          </a:xfrm>
          <a:prstGeom prst="rect">
            <a:avLst/>
          </a:prstGeom>
        </p:spPr>
      </p:pic>
      <p:sp>
        <p:nvSpPr>
          <p:cNvPr id="5" name="Date Placeholder 4"/>
          <p:cNvSpPr>
            <a:spLocks noGrp="1"/>
          </p:cNvSpPr>
          <p:nvPr>
            <p:ph type="dt" sz="half" idx="10"/>
          </p:nvPr>
        </p:nvSpPr>
        <p:spPr/>
        <p:txBody>
          <a:bodyPr/>
          <a:lstStyle/>
          <a:p>
            <a:fld id="{FE118707-E6E5-4948-AA0F-51CA07925AE1}" type="datetime1">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3" name="Content Placeholder 2"/>
          <p:cNvSpPr>
            <a:spLocks noGrp="1"/>
          </p:cNvSpPr>
          <p:nvPr>
            <p:ph idx="1"/>
          </p:nvPr>
        </p:nvSpPr>
        <p:spPr>
          <a:xfrm>
            <a:off x="5232426" y="482600"/>
            <a:ext cx="6195986" cy="5689600"/>
          </a:xfrm>
        </p:spPr>
        <p:txBody>
          <a:bodyPr>
            <a:normAutofit/>
          </a:bodyPr>
          <a:lstStyle>
            <a:lvl1pPr>
              <a:defRPr sz="2800"/>
            </a:lvl1pPr>
            <a:lvl2pPr>
              <a:defRPr sz="2400"/>
            </a:lvl2pPr>
            <a:lvl3pPr>
              <a:defRPr sz="2000"/>
            </a:lvl3pPr>
            <a:lvl4pPr>
              <a:defRPr sz="1800"/>
            </a:lvl4pPr>
            <a:lvl5pPr>
              <a:defRPr sz="1800"/>
            </a:lvl5pPr>
            <a:lvl6pPr>
              <a:defRPr sz="1800"/>
            </a:lvl6pPr>
            <a:lvl7pPr>
              <a:defRPr sz="1800"/>
            </a:lvl7pPr>
            <a:lvl8pPr>
              <a:defRPr sz="1800" baseline="0"/>
            </a:lvl8pPr>
            <a:lvl9pPr>
              <a:defRPr sz="1800" baseline="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bwMode="white">
          <a:xfrm>
            <a:off x="1598612"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bwMode="white">
          <a:xfrm>
            <a:off x="1598612" y="381000"/>
            <a:ext cx="3293422" cy="1371600"/>
          </a:xfrm>
        </p:spPr>
        <p:txBody>
          <a:bodyPr anchor="b">
            <a:normAutofit/>
          </a:bodyPr>
          <a:lstStyle>
            <a:lvl1pPr algn="l">
              <a:defRPr sz="2800" b="0" cap="all" baseline="0">
                <a:solidFill>
                  <a:schemeClr val="tx2"/>
                </a:solidFill>
              </a:defRPr>
            </a:lvl1pPr>
          </a:lstStyle>
          <a:p>
            <a:r>
              <a:rPr lang="en-US"/>
              <a:t>Click to edit Master title style</a:t>
            </a:r>
            <a:endParaRPr dirty="0"/>
          </a:p>
        </p:txBody>
      </p:sp>
    </p:spTree>
    <p:extLst>
      <p:ext uri="{BB962C8B-B14F-4D97-AF65-F5344CB8AC3E}">
        <p14:creationId xmlns:p14="http://schemas.microsoft.com/office/powerpoint/2010/main" val="31118994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0" name="Rectangle 9"/>
          <p:cNvSpPr/>
          <p:nvPr/>
        </p:nvSpPr>
        <p:spPr>
          <a:xfrm>
            <a:off x="5103812" y="0"/>
            <a:ext cx="63246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
        <p:nvSpPr>
          <p:cNvPr id="5" name="Date Placeholder 4"/>
          <p:cNvSpPr>
            <a:spLocks noGrp="1"/>
          </p:cNvSpPr>
          <p:nvPr>
            <p:ph type="dt" sz="half" idx="10"/>
          </p:nvPr>
        </p:nvSpPr>
        <p:spPr/>
        <p:txBody>
          <a:bodyPr/>
          <a:lstStyle/>
          <a:p>
            <a:fld id="{EAD71185-418D-40F3-80A2-3798EF34B440}" type="datetime1">
              <a:rPr lang="en-US" smtClean="0"/>
              <a:t>3/6/2017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C1BBB0-96F0-4077-A278-0F3FB5C104D3}" type="slidenum">
              <a:rPr lang="en-US" smtClean="0"/>
              <a:t>‹#›</a:t>
            </a:fld>
            <a:endParaRPr lang="en-US"/>
          </a:p>
        </p:txBody>
      </p:sp>
      <p:sp>
        <p:nvSpPr>
          <p:cNvPr id="3" name="Picture Placeholder 2"/>
          <p:cNvSpPr>
            <a:spLocks noGrp="1"/>
          </p:cNvSpPr>
          <p:nvPr>
            <p:ph type="pic" idx="1"/>
          </p:nvPr>
        </p:nvSpPr>
        <p:spPr bwMode="auto">
          <a:xfrm>
            <a:off x="5232426" y="482600"/>
            <a:ext cx="6043586" cy="5689600"/>
          </a:xfrm>
          <a:ln w="19050">
            <a:solidFill>
              <a:schemeClr val="bg1"/>
            </a:solidFill>
          </a:ln>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1616718" y="1828800"/>
            <a:ext cx="3293422" cy="4343400"/>
          </a:xfrm>
        </p:spPr>
        <p:txBody>
          <a:bodyPr>
            <a:normAutofit/>
          </a:bodyPr>
          <a:lstStyle>
            <a:lvl1pPr marL="0" indent="0">
              <a:buNone/>
              <a:defRPr sz="20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1616718" y="381000"/>
            <a:ext cx="3293422" cy="1371600"/>
          </a:xfrm>
        </p:spPr>
        <p:txBody>
          <a:bodyPr anchor="b">
            <a:normAutofit/>
          </a:bodyPr>
          <a:lstStyle>
            <a:lvl1pPr algn="l">
              <a:defRPr sz="2800" b="0" cap="all" baseline="0">
                <a:solidFill>
                  <a:schemeClr val="tx1">
                    <a:lumMod val="75000"/>
                  </a:schemeClr>
                </a:solidFill>
              </a:defRPr>
            </a:lvl1pPr>
          </a:lstStyle>
          <a:p>
            <a:r>
              <a:rPr lang="en-US"/>
              <a:t>Click to edit Master title style</a:t>
            </a:r>
            <a:endParaRPr dirty="0"/>
          </a:p>
        </p:txBody>
      </p:sp>
      <p:sp>
        <p:nvSpPr>
          <p:cNvPr id="9" name="Rectangle 8"/>
          <p:cNvSpPr/>
          <p:nvPr userDrawn="1"/>
        </p:nvSpPr>
        <p:spPr>
          <a:xfrm>
            <a:off x="5103812" y="0"/>
            <a:ext cx="6324601"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lvl="0" algn="ctr"/>
            <a:endParaRPr/>
          </a:p>
        </p:txBody>
      </p:sp>
    </p:spTree>
    <p:extLst>
      <p:ext uri="{BB962C8B-B14F-4D97-AF65-F5344CB8AC3E}">
        <p14:creationId xmlns:p14="http://schemas.microsoft.com/office/powerpoint/2010/main" val="13570388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3">
            <a:lum/>
          </a:blip>
          <a:srcRect/>
          <a:stretch>
            <a:fillRect t="-17000" b="-17000"/>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5180250" y="6316091"/>
            <a:ext cx="1218883" cy="365125"/>
          </a:xfrm>
          <a:prstGeom prst="rect">
            <a:avLst/>
          </a:prstGeom>
        </p:spPr>
        <p:txBody>
          <a:bodyPr vert="horz" lIns="91440" tIns="45720" rIns="91440" bIns="45720" rtlCol="0" anchor="ctr"/>
          <a:lstStyle>
            <a:lvl1pPr algn="l">
              <a:defRPr sz="1200" cap="all" baseline="0">
                <a:solidFill>
                  <a:schemeClr val="tx1">
                    <a:lumMod val="60000"/>
                    <a:lumOff val="40000"/>
                  </a:schemeClr>
                </a:solidFill>
              </a:defRPr>
            </a:lvl1pPr>
          </a:lstStyle>
          <a:p>
            <a:fld id="{41ECAE35-1C35-4D77-9B3D-53EF4C69F436}" type="datetime1">
              <a:rPr lang="en-US" smtClean="0"/>
              <a:t>3/6/2017</a:t>
            </a:fld>
            <a:endParaRPr lang="en-US"/>
          </a:p>
        </p:txBody>
      </p:sp>
      <p:sp>
        <p:nvSpPr>
          <p:cNvPr id="5" name="Footer Placeholder 4"/>
          <p:cNvSpPr>
            <a:spLocks noGrp="1"/>
          </p:cNvSpPr>
          <p:nvPr>
            <p:ph type="ftr" sz="quarter" idx="3"/>
          </p:nvPr>
        </p:nvSpPr>
        <p:spPr>
          <a:xfrm>
            <a:off x="6595933" y="6316091"/>
            <a:ext cx="3974065" cy="365125"/>
          </a:xfrm>
          <a:prstGeom prst="rect">
            <a:avLst/>
          </a:prstGeom>
        </p:spPr>
        <p:txBody>
          <a:bodyPr vert="horz" lIns="91440" tIns="45720" rIns="91440" bIns="45720" rtlCol="0" anchor="ctr"/>
          <a:lstStyle>
            <a:lvl1pPr algn="ctr">
              <a:defRPr sz="1200" cap="all" baseline="0">
                <a:solidFill>
                  <a:schemeClr val="tx1">
                    <a:lumMod val="60000"/>
                    <a:lumOff val="40000"/>
                  </a:schemeClr>
                </a:solidFill>
              </a:defRPr>
            </a:lvl1pPr>
          </a:lstStyle>
          <a:p>
            <a:endParaRPr lang="en-US"/>
          </a:p>
        </p:txBody>
      </p:sp>
      <p:sp>
        <p:nvSpPr>
          <p:cNvPr id="6" name="Slide Number Placeholder 5"/>
          <p:cNvSpPr>
            <a:spLocks noGrp="1"/>
          </p:cNvSpPr>
          <p:nvPr>
            <p:ph type="sldNum" sz="quarter" idx="4"/>
          </p:nvPr>
        </p:nvSpPr>
        <p:spPr>
          <a:xfrm>
            <a:off x="10766796" y="6316091"/>
            <a:ext cx="609441" cy="365125"/>
          </a:xfrm>
          <a:prstGeom prst="rect">
            <a:avLst/>
          </a:prstGeom>
        </p:spPr>
        <p:txBody>
          <a:bodyPr vert="horz" lIns="91440" tIns="45720" rIns="91440" bIns="45720" rtlCol="0" anchor="ctr"/>
          <a:lstStyle>
            <a:lvl1pPr algn="r">
              <a:defRPr sz="1200" cap="all" baseline="0">
                <a:solidFill>
                  <a:schemeClr val="tx1">
                    <a:lumMod val="60000"/>
                    <a:lumOff val="40000"/>
                  </a:schemeClr>
                </a:solidFill>
              </a:defRPr>
            </a:lvl1pPr>
          </a:lstStyle>
          <a:p>
            <a:fld id="{7DC1BBB0-96F0-4077-A278-0F3FB5C104D3}" type="slidenum">
              <a:rPr lang="en-US" smtClean="0"/>
              <a:pPr/>
              <a:t>‹#›</a:t>
            </a:fld>
            <a:endParaRPr lang="en-US"/>
          </a:p>
        </p:txBody>
      </p:sp>
      <p:sp>
        <p:nvSpPr>
          <p:cNvPr id="3" name="Text Placeholder 2"/>
          <p:cNvSpPr>
            <a:spLocks noGrp="1"/>
          </p:cNvSpPr>
          <p:nvPr>
            <p:ph type="body" idx="1"/>
          </p:nvPr>
        </p:nvSpPr>
        <p:spPr>
          <a:xfrm>
            <a:off x="1593436" y="1600200"/>
            <a:ext cx="9782801" cy="45720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2" name="Title Placeholder 1"/>
          <p:cNvSpPr>
            <a:spLocks noGrp="1"/>
          </p:cNvSpPr>
          <p:nvPr>
            <p:ph type="title"/>
          </p:nvPr>
        </p:nvSpPr>
        <p:spPr>
          <a:xfrm>
            <a:off x="1593436" y="177800"/>
            <a:ext cx="9782801" cy="1239837"/>
          </a:xfrm>
          <a:prstGeom prst="rect">
            <a:avLst/>
          </a:prstGeom>
        </p:spPr>
        <p:txBody>
          <a:bodyPr vert="horz" lIns="91440" tIns="45720" rIns="91440" bIns="45720" rtlCol="0" anchor="b">
            <a:normAutofit/>
          </a:bodyPr>
          <a:lstStyle/>
          <a:p>
            <a:r>
              <a:rPr lang="en-US"/>
              <a:t>Click to edit Master title style</a:t>
            </a:r>
            <a:endParaRPr dirty="0"/>
          </a:p>
        </p:txBody>
      </p:sp>
    </p:spTree>
    <p:extLst>
      <p:ext uri="{BB962C8B-B14F-4D97-AF65-F5344CB8AC3E}">
        <p14:creationId xmlns:p14="http://schemas.microsoft.com/office/powerpoint/2010/main" val="512629033"/>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600" kern="1200">
          <a:solidFill>
            <a:schemeClr val="bg1"/>
          </a:solidFill>
          <a:latin typeface="+mj-lt"/>
          <a:ea typeface="+mj-ea"/>
          <a:cs typeface="+mj-cs"/>
        </a:defRPr>
      </a:lvl1pPr>
    </p:titleStyle>
    <p:bodyStyle>
      <a:lvl1pPr marL="246888" indent="-246888" algn="l" defTabSz="914400" rtl="0" eaLnBrk="1" latinLnBrk="0" hangingPunct="1">
        <a:lnSpc>
          <a:spcPct val="90000"/>
        </a:lnSpc>
        <a:spcBef>
          <a:spcPts val="1400"/>
        </a:spcBef>
        <a:buFont typeface="Euphemia" pitchFamily="34" charset="0"/>
        <a:buChar char="›"/>
        <a:defRPr sz="2800" kern="1200">
          <a:solidFill>
            <a:schemeClr val="tx2"/>
          </a:solidFill>
          <a:latin typeface="+mn-lt"/>
          <a:ea typeface="+mn-ea"/>
          <a:cs typeface="+mn-cs"/>
        </a:defRPr>
      </a:lvl1pPr>
      <a:lvl2pPr marL="612648" indent="-246888" algn="l" defTabSz="914400" rtl="0" eaLnBrk="1" latinLnBrk="0" hangingPunct="1">
        <a:lnSpc>
          <a:spcPct val="90000"/>
        </a:lnSpc>
        <a:spcBef>
          <a:spcPts val="600"/>
        </a:spcBef>
        <a:buFont typeface="Euphemia" pitchFamily="34" charset="0"/>
        <a:buChar char="–"/>
        <a:defRPr sz="2400" kern="1200">
          <a:solidFill>
            <a:schemeClr val="tx2"/>
          </a:solidFill>
          <a:latin typeface="+mn-lt"/>
          <a:ea typeface="+mn-ea"/>
          <a:cs typeface="+mn-cs"/>
        </a:defRPr>
      </a:lvl2pPr>
      <a:lvl3pPr marL="978408" indent="-246888" algn="l" defTabSz="914400" rtl="0" eaLnBrk="1" latinLnBrk="0" hangingPunct="1">
        <a:lnSpc>
          <a:spcPct val="90000"/>
        </a:lnSpc>
        <a:spcBef>
          <a:spcPts val="600"/>
        </a:spcBef>
        <a:buFont typeface="Euphemia" pitchFamily="34" charset="0"/>
        <a:buChar char="›"/>
        <a:defRPr sz="2000" kern="1200">
          <a:solidFill>
            <a:schemeClr val="tx2"/>
          </a:solidFill>
          <a:latin typeface="+mn-lt"/>
          <a:ea typeface="+mn-ea"/>
          <a:cs typeface="+mn-cs"/>
        </a:defRPr>
      </a:lvl3pPr>
      <a:lvl4pPr marL="1344168" indent="-246888" algn="l" defTabSz="914400" rtl="0" eaLnBrk="1" latinLnBrk="0" hangingPunct="1">
        <a:lnSpc>
          <a:spcPct val="90000"/>
        </a:lnSpc>
        <a:spcBef>
          <a:spcPts val="600"/>
        </a:spcBef>
        <a:buFont typeface="Arial" pitchFamily="34" charset="0"/>
        <a:buChar char="–"/>
        <a:defRPr sz="1800" kern="1200">
          <a:solidFill>
            <a:schemeClr val="tx2"/>
          </a:solidFill>
          <a:latin typeface="+mn-lt"/>
          <a:ea typeface="+mn-ea"/>
          <a:cs typeface="+mn-cs"/>
        </a:defRPr>
      </a:lvl4pPr>
      <a:lvl5pPr marL="1709928" indent="-246888" algn="l" defTabSz="914400" rtl="0" eaLnBrk="1" latinLnBrk="0" hangingPunct="1">
        <a:lnSpc>
          <a:spcPct val="90000"/>
        </a:lnSpc>
        <a:spcBef>
          <a:spcPts val="600"/>
        </a:spcBef>
        <a:buFont typeface="Euphemia" pitchFamily="34" charset="0"/>
        <a:buChar char="›"/>
        <a:defRPr sz="1800" kern="1200">
          <a:solidFill>
            <a:schemeClr val="tx2"/>
          </a:solidFill>
          <a:latin typeface="+mn-lt"/>
          <a:ea typeface="+mn-ea"/>
          <a:cs typeface="+mn-cs"/>
        </a:defRPr>
      </a:lvl5pPr>
      <a:lvl6pPr marL="207568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6pPr>
      <a:lvl7pPr marL="2441448" indent="-246888" algn="l" defTabSz="914400" rtl="0" eaLnBrk="1" latinLnBrk="0" hangingPunct="1">
        <a:lnSpc>
          <a:spcPct val="90000"/>
        </a:lnSpc>
        <a:spcBef>
          <a:spcPts val="600"/>
        </a:spcBef>
        <a:buFont typeface="Euphemia" pitchFamily="34" charset="0"/>
        <a:buChar char="›"/>
        <a:defRPr sz="1800" kern="1200">
          <a:solidFill>
            <a:schemeClr val="tx1"/>
          </a:solidFill>
          <a:latin typeface="+mn-lt"/>
          <a:ea typeface="+mn-ea"/>
          <a:cs typeface="+mn-cs"/>
        </a:defRPr>
      </a:lvl7pPr>
      <a:lvl8pPr marL="280720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8pPr>
      <a:lvl9pPr marL="3172968" indent="-246888" algn="l" defTabSz="914400" rtl="0" eaLnBrk="1" latinLnBrk="0" hangingPunct="1">
        <a:lnSpc>
          <a:spcPct val="90000"/>
        </a:lnSpc>
        <a:spcBef>
          <a:spcPts val="600"/>
        </a:spcBef>
        <a:buFont typeface="Euphemia" pitchFamily="34" charset="0"/>
        <a:buChar char="›"/>
        <a:defRPr sz="18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39" userDrawn="1">
          <p15:clr>
            <a:srgbClr val="F26B43"/>
          </p15:clr>
        </p15:guide>
        <p15:guide id="2" pos="1007" userDrawn="1">
          <p15:clr>
            <a:srgbClr val="F26B43"/>
          </p15:clr>
        </p15:guide>
        <p15:guide id="3" pos="719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kids.nationalgeographic.com/explore/nature/polar-bear-cam/" TargetMode="External"/><Relationship Id="rId3" Type="http://schemas.openxmlformats.org/officeDocument/2006/relationships/hyperlink" Target="https://www.youtube.com/watch?v=spx-0FrsLKQ" TargetMode="External"/><Relationship Id="rId7" Type="http://schemas.openxmlformats.org/officeDocument/2006/relationships/hyperlink" Target="http://kids.nationalgeographic.com/kids/games/puzzlesquizzes/polar-bear-puzzler/" TargetMode="External"/><Relationship Id="rId2" Type="http://schemas.openxmlformats.org/officeDocument/2006/relationships/hyperlink" Target="https://www.youtube.com/watch?v=jA6wc-kcXOM" TargetMode="External"/><Relationship Id="rId1" Type="http://schemas.openxmlformats.org/officeDocument/2006/relationships/slideLayout" Target="../slideLayouts/slideLayout2.xml"/><Relationship Id="rId6" Type="http://schemas.openxmlformats.org/officeDocument/2006/relationships/hyperlink" Target="https://www.youtube.com/watch?v=e7dwro9bfO0" TargetMode="External"/><Relationship Id="rId5" Type="http://schemas.openxmlformats.org/officeDocument/2006/relationships/hyperlink" Target="https://www.youtube.com/watch?v=tl55UUym1Lo" TargetMode="External"/><Relationship Id="rId10" Type="http://schemas.openxmlformats.org/officeDocument/2006/relationships/hyperlink" Target="http://kids.nationalgeographic.com/kids/stories/animalsnature/polar-bears-threatened/" TargetMode="External"/><Relationship Id="rId4" Type="http://schemas.openxmlformats.org/officeDocument/2006/relationships/hyperlink" Target="https://www.youtube.com/watch?v=L43XSHdQJn8" TargetMode="External"/><Relationship Id="rId9" Type="http://schemas.openxmlformats.org/officeDocument/2006/relationships/hyperlink" Target="http://kids.nationalgeographic.com/animals/polar-bear/#polar-bear-ice.jpg"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21505" y="0"/>
            <a:ext cx="5930770" cy="6872869"/>
          </a:xfrm>
          <a:prstGeom prst="rect">
            <a:avLst/>
          </a:prstGeom>
        </p:spPr>
      </p:pic>
      <p:sp>
        <p:nvSpPr>
          <p:cNvPr id="2" name="Title 1"/>
          <p:cNvSpPr>
            <a:spLocks noGrp="1"/>
          </p:cNvSpPr>
          <p:nvPr>
            <p:ph type="ctrTitle" idx="4294967295"/>
          </p:nvPr>
        </p:nvSpPr>
        <p:spPr>
          <a:xfrm>
            <a:off x="4261643" y="3378957"/>
            <a:ext cx="4046537" cy="1524000"/>
          </a:xfrm>
        </p:spPr>
        <p:txBody>
          <a:bodyPr>
            <a:normAutofit fontScale="90000"/>
          </a:bodyPr>
          <a:lstStyle/>
          <a:p>
            <a:pPr algn="ctr"/>
            <a:br>
              <a:rPr lang="en-US" dirty="0">
                <a:solidFill>
                  <a:schemeClr val="tx1"/>
                </a:solidFill>
              </a:rPr>
            </a:br>
            <a:br>
              <a:rPr lang="en-US" dirty="0">
                <a:solidFill>
                  <a:schemeClr val="tx1"/>
                </a:solidFill>
              </a:rPr>
            </a:br>
            <a:r>
              <a:rPr lang="en-US" sz="5300" dirty="0">
                <a:solidFill>
                  <a:schemeClr val="tx1"/>
                </a:solidFill>
              </a:rPr>
              <a:t>Polar Bears </a:t>
            </a:r>
            <a:br>
              <a:rPr lang="en-US" dirty="0">
                <a:solidFill>
                  <a:schemeClr val="tx1"/>
                </a:solidFill>
              </a:rPr>
            </a:br>
            <a:r>
              <a:rPr lang="en-US" sz="2000" dirty="0">
                <a:solidFill>
                  <a:schemeClr val="tx1"/>
                </a:solidFill>
              </a:rPr>
              <a:t>(</a:t>
            </a:r>
            <a:r>
              <a:rPr lang="en-US" sz="2400" dirty="0">
                <a:solidFill>
                  <a:schemeClr val="tx1"/>
                </a:solidFill>
              </a:rPr>
              <a:t>Focused on a Kindergarten classroom)</a:t>
            </a:r>
          </a:p>
        </p:txBody>
      </p:sp>
      <p:sp>
        <p:nvSpPr>
          <p:cNvPr id="5" name="TextBox 4"/>
          <p:cNvSpPr txBox="1"/>
          <p:nvPr/>
        </p:nvSpPr>
        <p:spPr>
          <a:xfrm>
            <a:off x="3808412" y="5041456"/>
            <a:ext cx="4953000" cy="369332"/>
          </a:xfrm>
          <a:prstGeom prst="rect">
            <a:avLst/>
          </a:prstGeom>
          <a:noFill/>
          <a:ln>
            <a:solidFill>
              <a:schemeClr val="bg2"/>
            </a:solidFill>
          </a:ln>
        </p:spPr>
        <p:txBody>
          <a:bodyPr wrap="square" rtlCol="0" anchor="ctr" anchorCtr="1">
            <a:spAutoFit/>
          </a:bodyPr>
          <a:lstStyle/>
          <a:p>
            <a:r>
              <a:rPr lang="en-US" dirty="0"/>
              <a:t>Abby Smith</a:t>
            </a:r>
          </a:p>
        </p:txBody>
      </p:sp>
    </p:spTree>
    <p:extLst>
      <p:ext uri="{BB962C8B-B14F-4D97-AF65-F5344CB8AC3E}">
        <p14:creationId xmlns:p14="http://schemas.microsoft.com/office/powerpoint/2010/main" val="4919960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Students will learn and perform </a:t>
            </a:r>
            <a:r>
              <a:rPr lang="en-US" i="1" dirty="0"/>
              <a:t>Polar Bear, Polar Bear What Do You Hear? </a:t>
            </a:r>
            <a:endParaRPr lang="en-US" dirty="0"/>
          </a:p>
          <a:p>
            <a:r>
              <a:rPr lang="en-US" dirty="0"/>
              <a:t>Students will illustrate pictures for their polar bear stories</a:t>
            </a:r>
          </a:p>
          <a:p>
            <a:r>
              <a:rPr lang="en-US" dirty="0"/>
              <a:t>Students will make hand print polar bears</a:t>
            </a:r>
          </a:p>
          <a:p>
            <a:r>
              <a:rPr lang="en-US" dirty="0"/>
              <a:t>Students will draw a detailed picture of a polar bear’s habitat</a:t>
            </a:r>
          </a:p>
          <a:p>
            <a:r>
              <a:rPr lang="en-US" dirty="0"/>
              <a:t>Students will make a polar bear made of clay</a:t>
            </a:r>
          </a:p>
        </p:txBody>
      </p:sp>
      <p:sp>
        <p:nvSpPr>
          <p:cNvPr id="3" name="Title 2"/>
          <p:cNvSpPr>
            <a:spLocks noGrp="1"/>
          </p:cNvSpPr>
          <p:nvPr>
            <p:ph type="title"/>
          </p:nvPr>
        </p:nvSpPr>
        <p:spPr/>
        <p:txBody>
          <a:bodyPr/>
          <a:lstStyle/>
          <a:p>
            <a:r>
              <a:rPr lang="en-US" dirty="0"/>
              <a:t>Music and Art Activities</a:t>
            </a:r>
          </a:p>
        </p:txBody>
      </p:sp>
    </p:spTree>
    <p:extLst>
      <p:ext uri="{BB962C8B-B14F-4D97-AF65-F5344CB8AC3E}">
        <p14:creationId xmlns:p14="http://schemas.microsoft.com/office/powerpoint/2010/main" val="503418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4.1.1: Sing independently on pitch and in rhythm</a:t>
            </a:r>
          </a:p>
          <a:p>
            <a:r>
              <a:rPr lang="en-US" dirty="0"/>
              <a:t>4.1.5: Sing in groups </a:t>
            </a:r>
          </a:p>
          <a:p>
            <a:r>
              <a:rPr lang="en-US" dirty="0"/>
              <a:t>4.1.2: Know the different techniques used to create visual art</a:t>
            </a:r>
          </a:p>
          <a:p>
            <a:r>
              <a:rPr lang="en-US" dirty="0"/>
              <a:t>4.1.5: Know how different visual art media techniques, and processes are used to communicate ideas, experience, and stories. </a:t>
            </a:r>
          </a:p>
          <a:p>
            <a:endParaRPr lang="en-US" dirty="0"/>
          </a:p>
        </p:txBody>
      </p:sp>
      <p:sp>
        <p:nvSpPr>
          <p:cNvPr id="3" name="Title 2"/>
          <p:cNvSpPr>
            <a:spLocks noGrp="1"/>
          </p:cNvSpPr>
          <p:nvPr>
            <p:ph type="title"/>
          </p:nvPr>
        </p:nvSpPr>
        <p:spPr/>
        <p:txBody>
          <a:bodyPr/>
          <a:lstStyle/>
          <a:p>
            <a:r>
              <a:rPr lang="en-US" dirty="0"/>
              <a:t>Music and Art Standards</a:t>
            </a:r>
          </a:p>
        </p:txBody>
      </p:sp>
    </p:spTree>
    <p:extLst>
      <p:ext uri="{BB962C8B-B14F-4D97-AF65-F5344CB8AC3E}">
        <p14:creationId xmlns:p14="http://schemas.microsoft.com/office/powerpoint/2010/main" val="996126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After discussing how far polar bears can jump, students will try to jump as far as polar bear. </a:t>
            </a:r>
          </a:p>
          <a:p>
            <a:r>
              <a:rPr lang="en-US" dirty="0"/>
              <a:t>Students will participate in a fish relay. They must transport the fish to the other side of the room after being given a prompt (run, walk, hop, skip, etc.)</a:t>
            </a:r>
          </a:p>
          <a:p>
            <a:r>
              <a:rPr lang="en-US" dirty="0"/>
              <a:t>Students will follow a map to complete a polar bear scavenger hunt. </a:t>
            </a:r>
          </a:p>
          <a:p>
            <a:r>
              <a:rPr lang="en-US" dirty="0"/>
              <a:t>Students will play Polar Bear Tag (same concept as shark and minnows) </a:t>
            </a:r>
          </a:p>
          <a:p>
            <a:endParaRPr lang="en-US" dirty="0"/>
          </a:p>
        </p:txBody>
      </p:sp>
      <p:sp>
        <p:nvSpPr>
          <p:cNvPr id="3" name="Title 2"/>
          <p:cNvSpPr>
            <a:spLocks noGrp="1"/>
          </p:cNvSpPr>
          <p:nvPr>
            <p:ph type="title"/>
          </p:nvPr>
        </p:nvSpPr>
        <p:spPr/>
        <p:txBody>
          <a:bodyPr/>
          <a:lstStyle/>
          <a:p>
            <a:r>
              <a:rPr lang="en-US" dirty="0"/>
              <a:t>P.E. Activities</a:t>
            </a:r>
          </a:p>
        </p:txBody>
      </p:sp>
    </p:spTree>
    <p:extLst>
      <p:ext uri="{BB962C8B-B14F-4D97-AF65-F5344CB8AC3E}">
        <p14:creationId xmlns:p14="http://schemas.microsoft.com/office/powerpoint/2010/main" val="20620548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S1.E3.K: Performs jumping and landing actions with balance</a:t>
            </a:r>
          </a:p>
          <a:p>
            <a:r>
              <a:rPr lang="en-US" dirty="0"/>
              <a:t>S1.E1.K: Performs locomotor skills…while maintaining balance</a:t>
            </a:r>
          </a:p>
          <a:p>
            <a:r>
              <a:rPr lang="en-US" dirty="0"/>
              <a:t>S2.E1.Ka&amp;b: Differentiates between movement in personal (self space) and general space; moves in personal space to a rhythm</a:t>
            </a:r>
          </a:p>
        </p:txBody>
      </p:sp>
      <p:sp>
        <p:nvSpPr>
          <p:cNvPr id="3" name="Title 2"/>
          <p:cNvSpPr>
            <a:spLocks noGrp="1"/>
          </p:cNvSpPr>
          <p:nvPr>
            <p:ph type="title"/>
          </p:nvPr>
        </p:nvSpPr>
        <p:spPr/>
        <p:txBody>
          <a:bodyPr/>
          <a:lstStyle/>
          <a:p>
            <a:r>
              <a:rPr lang="en-US" dirty="0"/>
              <a:t>P.E. Standards</a:t>
            </a:r>
          </a:p>
        </p:txBody>
      </p:sp>
    </p:spTree>
    <p:extLst>
      <p:ext uri="{BB962C8B-B14F-4D97-AF65-F5344CB8AC3E}">
        <p14:creationId xmlns:p14="http://schemas.microsoft.com/office/powerpoint/2010/main" val="3683974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r>
              <a:rPr lang="en-US" dirty="0"/>
              <a:t>Activate background knowledge</a:t>
            </a:r>
          </a:p>
          <a:p>
            <a:pPr lvl="1"/>
            <a:r>
              <a:rPr lang="en-US" dirty="0"/>
              <a:t>Students will think about what they already know and have experienced </a:t>
            </a:r>
          </a:p>
          <a:p>
            <a:r>
              <a:rPr lang="en-US" dirty="0"/>
              <a:t>Making connections</a:t>
            </a:r>
          </a:p>
          <a:p>
            <a:pPr lvl="1"/>
            <a:r>
              <a:rPr lang="en-US" dirty="0"/>
              <a:t>Students will make connections between what they are reading and learning to what they have previously experienced or experience during the lessons</a:t>
            </a:r>
          </a:p>
          <a:p>
            <a:r>
              <a:rPr lang="en-US" dirty="0"/>
              <a:t>Format</a:t>
            </a:r>
          </a:p>
          <a:p>
            <a:pPr lvl="1"/>
            <a:r>
              <a:rPr lang="en-US" dirty="0"/>
              <a:t>Students will format their ideas to make a coherent story in the “All About Polar Bears” book</a:t>
            </a:r>
          </a:p>
          <a:p>
            <a:r>
              <a:rPr lang="en-US" dirty="0"/>
              <a:t>Notice/Apply nonverbal cues</a:t>
            </a:r>
          </a:p>
          <a:p>
            <a:pPr lvl="1"/>
            <a:r>
              <a:rPr lang="en-US" dirty="0"/>
              <a:t>Students will notice main ideas and important words based off of teacher’s body language and tone of voice</a:t>
            </a:r>
          </a:p>
          <a:p>
            <a:pPr lvl="1"/>
            <a:r>
              <a:rPr lang="en-US" dirty="0"/>
              <a:t>Predict</a:t>
            </a:r>
          </a:p>
          <a:p>
            <a:pPr lvl="2"/>
            <a:r>
              <a:rPr lang="en-US" dirty="0"/>
              <a:t>Students will make predictions while being read to as well as think about what they would do if they found a polar bear in their backyard</a:t>
            </a:r>
          </a:p>
          <a:p>
            <a:pPr lvl="1"/>
            <a:r>
              <a:rPr lang="en-US" dirty="0"/>
              <a:t>Visualize</a:t>
            </a:r>
          </a:p>
          <a:p>
            <a:pPr lvl="2"/>
            <a:r>
              <a:rPr lang="en-US" dirty="0"/>
              <a:t>Students will visualize the scene given to them during a listening activity</a:t>
            </a:r>
          </a:p>
        </p:txBody>
      </p:sp>
      <p:sp>
        <p:nvSpPr>
          <p:cNvPr id="3" name="Title 2"/>
          <p:cNvSpPr>
            <a:spLocks noGrp="1"/>
          </p:cNvSpPr>
          <p:nvPr>
            <p:ph type="title"/>
          </p:nvPr>
        </p:nvSpPr>
        <p:spPr/>
        <p:txBody>
          <a:bodyPr/>
          <a:lstStyle/>
          <a:p>
            <a:r>
              <a:rPr lang="en-US" dirty="0"/>
              <a:t>Language Arts Strategies</a:t>
            </a:r>
          </a:p>
        </p:txBody>
      </p:sp>
    </p:spTree>
    <p:extLst>
      <p:ext uri="{BB962C8B-B14F-4D97-AF65-F5344CB8AC3E}">
        <p14:creationId xmlns:p14="http://schemas.microsoft.com/office/powerpoint/2010/main" val="2602427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The teacher will read both fiction and nonfiction stories and books to the students in a large group setting. </a:t>
            </a:r>
          </a:p>
          <a:p>
            <a:r>
              <a:rPr lang="en-US" dirty="0"/>
              <a:t>The teacher will read both fiction and nonfiction stories and books to the students in a small group setting</a:t>
            </a:r>
          </a:p>
          <a:p>
            <a:r>
              <a:rPr lang="en-US" dirty="0"/>
              <a:t>Students will be asked to predict what happens in the story before reading</a:t>
            </a:r>
          </a:p>
          <a:p>
            <a:r>
              <a:rPr lang="en-US" dirty="0"/>
              <a:t>Students will be asked comprehension questions during and after the book</a:t>
            </a:r>
          </a:p>
          <a:p>
            <a:r>
              <a:rPr lang="en-US" dirty="0"/>
              <a:t>Students will have a chance to look at the books and work on sight words found in the book. </a:t>
            </a:r>
          </a:p>
          <a:p>
            <a:r>
              <a:rPr lang="en-US" dirty="0"/>
              <a:t>Students will read grade appropriate books to themselves, a partner, and/or the teacher</a:t>
            </a:r>
          </a:p>
          <a:p>
            <a:r>
              <a:rPr lang="en-US" dirty="0"/>
              <a:t>Students will walk on a polar bear facts path and be asked to read the fact to a partner</a:t>
            </a:r>
          </a:p>
        </p:txBody>
      </p:sp>
      <p:sp>
        <p:nvSpPr>
          <p:cNvPr id="3" name="Title 2"/>
          <p:cNvSpPr>
            <a:spLocks noGrp="1"/>
          </p:cNvSpPr>
          <p:nvPr>
            <p:ph type="title"/>
          </p:nvPr>
        </p:nvSpPr>
        <p:spPr/>
        <p:txBody>
          <a:bodyPr/>
          <a:lstStyle/>
          <a:p>
            <a:r>
              <a:rPr lang="en-US" dirty="0"/>
              <a:t>Reading Activities</a:t>
            </a:r>
          </a:p>
        </p:txBody>
      </p:sp>
    </p:spTree>
    <p:extLst>
      <p:ext uri="{BB962C8B-B14F-4D97-AF65-F5344CB8AC3E}">
        <p14:creationId xmlns:p14="http://schemas.microsoft.com/office/powerpoint/2010/main" val="903799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RL.3: With prompting and support, identify characters, settings, and major events in a story</a:t>
            </a:r>
          </a:p>
          <a:p>
            <a:r>
              <a:rPr lang="en-US" dirty="0"/>
              <a:t>RL.6: With prompting and support, name the author and illustrator of a story and define the role of each in telling the story</a:t>
            </a:r>
          </a:p>
          <a:p>
            <a:r>
              <a:rPr lang="en-US" dirty="0"/>
              <a:t>RL.7: With prompting and support, describe the relationship between illustrations and the story in which they appear</a:t>
            </a:r>
          </a:p>
          <a:p>
            <a:r>
              <a:rPr lang="en-US" dirty="0"/>
              <a:t>RL.10: Actively engage in group reading activities with purpose and understanding</a:t>
            </a:r>
          </a:p>
          <a:p>
            <a:r>
              <a:rPr lang="en-US" dirty="0"/>
              <a:t>RI.9: With prompting and support, identify basic similarities in and differences between two texts on the same topic</a:t>
            </a:r>
          </a:p>
        </p:txBody>
      </p:sp>
      <p:sp>
        <p:nvSpPr>
          <p:cNvPr id="3" name="Title 2"/>
          <p:cNvSpPr>
            <a:spLocks noGrp="1"/>
          </p:cNvSpPr>
          <p:nvPr>
            <p:ph type="title"/>
          </p:nvPr>
        </p:nvSpPr>
        <p:spPr/>
        <p:txBody>
          <a:bodyPr/>
          <a:lstStyle/>
          <a:p>
            <a:r>
              <a:rPr lang="en-US" dirty="0"/>
              <a:t>Reading Standards</a:t>
            </a:r>
          </a:p>
        </p:txBody>
      </p:sp>
    </p:spTree>
    <p:extLst>
      <p:ext uri="{BB962C8B-B14F-4D97-AF65-F5344CB8AC3E}">
        <p14:creationId xmlns:p14="http://schemas.microsoft.com/office/powerpoint/2010/main" val="2952220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Throughout the unit, students will compete an “All About Polar Bears” book</a:t>
            </a:r>
          </a:p>
          <a:p>
            <a:pPr lvl="1"/>
            <a:r>
              <a:rPr lang="en-US" dirty="0"/>
              <a:t>Polar bear habitat</a:t>
            </a:r>
          </a:p>
          <a:p>
            <a:pPr lvl="1"/>
            <a:r>
              <a:rPr lang="en-US" dirty="0"/>
              <a:t>Polar bear diet</a:t>
            </a:r>
          </a:p>
          <a:p>
            <a:pPr lvl="1"/>
            <a:r>
              <a:rPr lang="en-US" dirty="0"/>
              <a:t>How polar bears stay warm</a:t>
            </a:r>
          </a:p>
          <a:p>
            <a:pPr lvl="1"/>
            <a:r>
              <a:rPr lang="en-US" dirty="0"/>
              <a:t>If I were a polar bear…</a:t>
            </a:r>
          </a:p>
          <a:p>
            <a:pPr lvl="1"/>
            <a:r>
              <a:rPr lang="en-US" dirty="0"/>
              <a:t>My favorite polar bear book is…</a:t>
            </a:r>
          </a:p>
          <a:p>
            <a:pPr lvl="1"/>
            <a:r>
              <a:rPr lang="en-US" dirty="0"/>
              <a:t>What would you do if you saw a polar bear in your backyard?</a:t>
            </a:r>
          </a:p>
          <a:p>
            <a:r>
              <a:rPr lang="en-US" dirty="0"/>
              <a:t>Students will create a word wall using words found throughout the polar bear unit and words relating to polar bears, their diet, habitat, etc. </a:t>
            </a:r>
          </a:p>
          <a:p>
            <a:r>
              <a:rPr lang="en-US" dirty="0"/>
              <a:t>Students will have a sight word spelling test/review</a:t>
            </a:r>
          </a:p>
          <a:p>
            <a:r>
              <a:rPr lang="en-US" dirty="0"/>
              <a:t>Students will copy the polar bear facts on the fact path into their notebooks</a:t>
            </a:r>
          </a:p>
        </p:txBody>
      </p:sp>
      <p:sp>
        <p:nvSpPr>
          <p:cNvPr id="3" name="Title 2"/>
          <p:cNvSpPr>
            <a:spLocks noGrp="1"/>
          </p:cNvSpPr>
          <p:nvPr>
            <p:ph type="title"/>
          </p:nvPr>
        </p:nvSpPr>
        <p:spPr/>
        <p:txBody>
          <a:bodyPr/>
          <a:lstStyle/>
          <a:p>
            <a:r>
              <a:rPr lang="en-US" dirty="0"/>
              <a:t>Writing Activities</a:t>
            </a:r>
          </a:p>
        </p:txBody>
      </p:sp>
    </p:spTree>
    <p:extLst>
      <p:ext uri="{BB962C8B-B14F-4D97-AF65-F5344CB8AC3E}">
        <p14:creationId xmlns:p14="http://schemas.microsoft.com/office/powerpoint/2010/main" val="2683898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365760" lvl="1" indent="0">
              <a:buNone/>
            </a:pPr>
            <a:r>
              <a:rPr lang="en-US" dirty="0"/>
              <a:t>W.1: Use a combination of drawing, dictating, and writing to compose opinion pieces in which they tell a reader the topic or the name of the book they are writing about and state an opinion or preference about the topic or book</a:t>
            </a:r>
          </a:p>
          <a:p>
            <a:pPr marL="365760" lvl="1" indent="0">
              <a:buNone/>
            </a:pPr>
            <a:r>
              <a:rPr lang="en-US" dirty="0"/>
              <a:t>W.2: Use a combination of drawing, dictating, and writing to compose informative/explanatory texts in which they name what they are writing about and supply some information about the topic</a:t>
            </a:r>
          </a:p>
          <a:p>
            <a:pPr marL="365760" lvl="1" indent="0">
              <a:buNone/>
            </a:pPr>
            <a:r>
              <a:rPr lang="en-US" dirty="0"/>
              <a:t>W.3: Use a combination of drawing, dictating, and writing to narrate a single event or several loosely linked events tell about the events in the order in which they occurred, and provide a reaction to what happened</a:t>
            </a:r>
          </a:p>
          <a:p>
            <a:pPr marL="365760" lvl="1" indent="0">
              <a:buNone/>
            </a:pPr>
            <a:r>
              <a:rPr lang="en-US" dirty="0"/>
              <a:t>W.6: With guidance and support from adults, explore a variety of digital tools to produce and publish writing, including in collaboration with peers</a:t>
            </a:r>
          </a:p>
          <a:p>
            <a:pPr marL="365760" lvl="1" indent="0">
              <a:buNone/>
            </a:pPr>
            <a:r>
              <a:rPr lang="en-US" dirty="0"/>
              <a:t>W.7: Participate in shared research and writing projects</a:t>
            </a:r>
          </a:p>
          <a:p>
            <a:pPr marL="365760" lvl="1" indent="0">
              <a:buNone/>
            </a:pPr>
            <a:r>
              <a:rPr lang="en-US" dirty="0"/>
              <a:t>W.8: With guidance and support from adults, recall information from experiences or gather information from provided resources</a:t>
            </a:r>
          </a:p>
        </p:txBody>
      </p:sp>
      <p:sp>
        <p:nvSpPr>
          <p:cNvPr id="3" name="Title 2"/>
          <p:cNvSpPr>
            <a:spLocks noGrp="1"/>
          </p:cNvSpPr>
          <p:nvPr>
            <p:ph type="title"/>
          </p:nvPr>
        </p:nvSpPr>
        <p:spPr/>
        <p:txBody>
          <a:bodyPr/>
          <a:lstStyle/>
          <a:p>
            <a:r>
              <a:rPr lang="en-US" dirty="0"/>
              <a:t>Writing Standards</a:t>
            </a:r>
          </a:p>
        </p:txBody>
      </p:sp>
    </p:spTree>
    <p:extLst>
      <p:ext uri="{BB962C8B-B14F-4D97-AF65-F5344CB8AC3E}">
        <p14:creationId xmlns:p14="http://schemas.microsoft.com/office/powerpoint/2010/main" val="1156234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r>
              <a:rPr lang="en-US" dirty="0"/>
              <a:t>Students will listen to both the story and song of </a:t>
            </a:r>
            <a:r>
              <a:rPr lang="en-US" i="1" dirty="0"/>
              <a:t>Polar Bear, Polar Bear What Do You Hear?</a:t>
            </a:r>
          </a:p>
          <a:p>
            <a:r>
              <a:rPr lang="en-US" dirty="0"/>
              <a:t>Students will listen to various polar bear sounds and calls </a:t>
            </a:r>
          </a:p>
          <a:p>
            <a:r>
              <a:rPr lang="en-US" dirty="0"/>
              <a:t>Students will listen to their peer’s questions and comments during whole group activities</a:t>
            </a:r>
          </a:p>
          <a:p>
            <a:r>
              <a:rPr lang="en-US" dirty="0"/>
              <a:t>Students will listen to fiction and non-fiction polar bear books read aloud by teacher</a:t>
            </a:r>
          </a:p>
          <a:p>
            <a:r>
              <a:rPr lang="en-US" dirty="0"/>
              <a:t>Students will listen to fiction and non-fiction polar bear books using audio/digital books</a:t>
            </a:r>
          </a:p>
          <a:p>
            <a:r>
              <a:rPr lang="en-US" dirty="0"/>
              <a:t>Students will be asked to close their eyes and visualize a scene or story that the teacher is reading to them</a:t>
            </a:r>
          </a:p>
        </p:txBody>
      </p:sp>
      <p:sp>
        <p:nvSpPr>
          <p:cNvPr id="3" name="Title 2"/>
          <p:cNvSpPr>
            <a:spLocks noGrp="1"/>
          </p:cNvSpPr>
          <p:nvPr>
            <p:ph type="title"/>
          </p:nvPr>
        </p:nvSpPr>
        <p:spPr/>
        <p:txBody>
          <a:bodyPr/>
          <a:lstStyle/>
          <a:p>
            <a:r>
              <a:rPr lang="en-US" dirty="0"/>
              <a:t>Listening Activities</a:t>
            </a:r>
          </a:p>
        </p:txBody>
      </p:sp>
    </p:spTree>
    <p:extLst>
      <p:ext uri="{BB962C8B-B14F-4D97-AF65-F5344CB8AC3E}">
        <p14:creationId xmlns:p14="http://schemas.microsoft.com/office/powerpoint/2010/main" val="3728069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2"/>
          </p:nvPr>
        </p:nvSpPr>
        <p:spPr/>
        <p:txBody>
          <a:bodyPr>
            <a:normAutofit/>
          </a:bodyPr>
          <a:lstStyle/>
          <a:p>
            <a:r>
              <a:rPr lang="en-US" dirty="0"/>
              <a:t>Fiction</a:t>
            </a:r>
          </a:p>
          <a:p>
            <a:pPr lvl="1"/>
            <a:r>
              <a:rPr lang="en-US" sz="2000" i="1" dirty="0"/>
              <a:t>Polar Bear, Polar Bear, What Do You Hear? </a:t>
            </a:r>
            <a:r>
              <a:rPr lang="en-US" sz="2000" dirty="0"/>
              <a:t>by Bill Martin Jr &amp; Eric Carle </a:t>
            </a:r>
          </a:p>
          <a:p>
            <a:pPr lvl="1"/>
            <a:r>
              <a:rPr lang="en-US" sz="2000" i="1" dirty="0"/>
              <a:t>The Polar Bear Son: An Inuit Tale </a:t>
            </a:r>
            <a:r>
              <a:rPr lang="en-US" sz="2000" dirty="0"/>
              <a:t>by Lydia Dabcovich</a:t>
            </a:r>
          </a:p>
          <a:p>
            <a:pPr lvl="1"/>
            <a:r>
              <a:rPr lang="en-US" sz="2000" i="1" dirty="0"/>
              <a:t>The Snow Bear </a:t>
            </a:r>
            <a:r>
              <a:rPr lang="en-US" sz="2000" dirty="0"/>
              <a:t>by Miriam Moss </a:t>
            </a:r>
          </a:p>
          <a:p>
            <a:pPr lvl="1"/>
            <a:r>
              <a:rPr lang="en-US" sz="2000" i="1" dirty="0"/>
              <a:t>I Love You With All My Heart </a:t>
            </a:r>
            <a:r>
              <a:rPr lang="en-US" sz="2000" dirty="0"/>
              <a:t>by Noris Kern</a:t>
            </a:r>
          </a:p>
          <a:p>
            <a:pPr lvl="1"/>
            <a:r>
              <a:rPr lang="en-US" sz="2000" i="1" dirty="0"/>
              <a:t>Touch the Sky, My Little Bear </a:t>
            </a:r>
            <a:r>
              <a:rPr lang="en-US" sz="2000" dirty="0"/>
              <a:t>by David Bedford</a:t>
            </a:r>
          </a:p>
          <a:p>
            <a:pPr lvl="1"/>
            <a:r>
              <a:rPr lang="en-US" sz="2000" i="1" dirty="0"/>
              <a:t>The King of the Polar Bears </a:t>
            </a:r>
            <a:r>
              <a:rPr lang="en-US" sz="2000" dirty="0"/>
              <a:t>by L. Frank Baum </a:t>
            </a:r>
            <a:endParaRPr lang="en-US" sz="2000" i="1" dirty="0"/>
          </a:p>
        </p:txBody>
      </p:sp>
      <p:sp>
        <p:nvSpPr>
          <p:cNvPr id="4" name="Content Placeholder 3"/>
          <p:cNvSpPr>
            <a:spLocks noGrp="1"/>
          </p:cNvSpPr>
          <p:nvPr>
            <p:ph sz="half" idx="1"/>
          </p:nvPr>
        </p:nvSpPr>
        <p:spPr/>
        <p:txBody>
          <a:bodyPr>
            <a:normAutofit/>
          </a:bodyPr>
          <a:lstStyle/>
          <a:p>
            <a:r>
              <a:rPr lang="en-US" dirty="0"/>
              <a:t>Nonfiction</a:t>
            </a:r>
          </a:p>
          <a:p>
            <a:pPr lvl="1"/>
            <a:r>
              <a:rPr lang="en-US" sz="2000" i="1" dirty="0"/>
              <a:t>Polar Bears (Our Wild World) </a:t>
            </a:r>
            <a:r>
              <a:rPr lang="en-US" sz="2000" dirty="0"/>
              <a:t>by Linda Tagliaferro</a:t>
            </a:r>
          </a:p>
          <a:p>
            <a:pPr lvl="1"/>
            <a:r>
              <a:rPr lang="en-US" sz="2000" i="1" dirty="0"/>
              <a:t>Polar Bear: Growing Up in the Icy North </a:t>
            </a:r>
            <a:r>
              <a:rPr lang="en-US" sz="2000" dirty="0"/>
              <a:t>by Sarah Jane Bryan</a:t>
            </a:r>
          </a:p>
          <a:p>
            <a:pPr lvl="1"/>
            <a:r>
              <a:rPr lang="en-US" sz="2000" i="1" dirty="0"/>
              <a:t>National Geographic Readers: Polar Bears </a:t>
            </a:r>
            <a:r>
              <a:rPr lang="en-US" sz="2000" dirty="0"/>
              <a:t>by Laura Marsh</a:t>
            </a:r>
          </a:p>
          <a:p>
            <a:pPr lvl="1"/>
            <a:r>
              <a:rPr lang="en-US" sz="2000" i="1" dirty="0"/>
              <a:t>Where Do Polar Bears Live? </a:t>
            </a:r>
            <a:r>
              <a:rPr lang="en-US" sz="2000" dirty="0"/>
              <a:t>By Sarah L. Thompson</a:t>
            </a:r>
          </a:p>
          <a:p>
            <a:pPr lvl="1"/>
            <a:r>
              <a:rPr lang="en-US" sz="2000" i="1" dirty="0"/>
              <a:t>Polar Bear, Master of the Ice </a:t>
            </a:r>
            <a:r>
              <a:rPr lang="en-US" sz="2000" dirty="0"/>
              <a:t>by Valerie Tracqui</a:t>
            </a:r>
            <a:endParaRPr lang="en-US" sz="2000" i="1" dirty="0"/>
          </a:p>
        </p:txBody>
      </p:sp>
      <p:sp>
        <p:nvSpPr>
          <p:cNvPr id="3" name="Title 2"/>
          <p:cNvSpPr>
            <a:spLocks noGrp="1"/>
          </p:cNvSpPr>
          <p:nvPr>
            <p:ph type="title"/>
          </p:nvPr>
        </p:nvSpPr>
        <p:spPr/>
        <p:txBody>
          <a:bodyPr/>
          <a:lstStyle/>
          <a:p>
            <a:r>
              <a:rPr lang="en-US" dirty="0"/>
              <a:t>Literature Selections</a:t>
            </a:r>
          </a:p>
        </p:txBody>
      </p:sp>
    </p:spTree>
    <p:extLst>
      <p:ext uri="{BB962C8B-B14F-4D97-AF65-F5344CB8AC3E}">
        <p14:creationId xmlns:p14="http://schemas.microsoft.com/office/powerpoint/2010/main" val="2248224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Students will read/explain their polar bear stories to the class or in small group</a:t>
            </a:r>
          </a:p>
          <a:p>
            <a:r>
              <a:rPr lang="en-US" dirty="0"/>
              <a:t>Students will turn and talk to discuss a prompt or question given by the teacher</a:t>
            </a:r>
          </a:p>
          <a:p>
            <a:r>
              <a:rPr lang="en-US" dirty="0"/>
              <a:t>Students will ask questions and respond to questions given by the zookeeper</a:t>
            </a:r>
          </a:p>
          <a:p>
            <a:r>
              <a:rPr lang="en-US" dirty="0"/>
              <a:t>Students will collaborate with their partners during the polar bear scavenger hunt</a:t>
            </a:r>
          </a:p>
        </p:txBody>
      </p:sp>
      <p:sp>
        <p:nvSpPr>
          <p:cNvPr id="3" name="Title 2"/>
          <p:cNvSpPr>
            <a:spLocks noGrp="1"/>
          </p:cNvSpPr>
          <p:nvPr>
            <p:ph type="title"/>
          </p:nvPr>
        </p:nvSpPr>
        <p:spPr/>
        <p:txBody>
          <a:bodyPr/>
          <a:lstStyle/>
          <a:p>
            <a:r>
              <a:rPr lang="en-US" dirty="0"/>
              <a:t>Speaking Activities</a:t>
            </a:r>
          </a:p>
        </p:txBody>
      </p:sp>
    </p:spTree>
    <p:extLst>
      <p:ext uri="{BB962C8B-B14F-4D97-AF65-F5344CB8AC3E}">
        <p14:creationId xmlns:p14="http://schemas.microsoft.com/office/powerpoint/2010/main" val="2888347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SL.1: Participate in collaborative conversations with diverse partners about </a:t>
            </a:r>
            <a:r>
              <a:rPr lang="en-US" i="1" dirty="0"/>
              <a:t>kindergarten topics and texts </a:t>
            </a:r>
            <a:r>
              <a:rPr lang="en-US" dirty="0"/>
              <a:t>with peers and adults in small and larger groups</a:t>
            </a:r>
          </a:p>
          <a:p>
            <a:r>
              <a:rPr lang="en-US" dirty="0"/>
              <a:t>SL.2: Confirm understanding of a text read aloud or information presented orally or through other media by asking and answering questions about key details and requesting clarification if something is not understood</a:t>
            </a:r>
          </a:p>
          <a:p>
            <a:r>
              <a:rPr lang="en-US" dirty="0"/>
              <a:t>SL.4: Describe familiar people places, things, and events and, with prompting and support, provide additional detail</a:t>
            </a:r>
          </a:p>
          <a:p>
            <a:r>
              <a:rPr lang="en-US" dirty="0"/>
              <a:t>SL.5: Add drawings or other visual displays to descriptions as desired to provide additional detail</a:t>
            </a:r>
          </a:p>
          <a:p>
            <a:r>
              <a:rPr lang="en-US" dirty="0"/>
              <a:t>SL.6: Speak audibly and express thoughts, feelings, and ideas clearly</a:t>
            </a:r>
          </a:p>
        </p:txBody>
      </p:sp>
      <p:sp>
        <p:nvSpPr>
          <p:cNvPr id="3" name="Title 2"/>
          <p:cNvSpPr>
            <a:spLocks noGrp="1"/>
          </p:cNvSpPr>
          <p:nvPr>
            <p:ph type="title"/>
          </p:nvPr>
        </p:nvSpPr>
        <p:spPr/>
        <p:txBody>
          <a:bodyPr/>
          <a:lstStyle/>
          <a:p>
            <a:r>
              <a:rPr lang="en-US" dirty="0"/>
              <a:t>Listening and Speaking Standards</a:t>
            </a:r>
          </a:p>
        </p:txBody>
      </p:sp>
    </p:spTree>
    <p:extLst>
      <p:ext uri="{BB962C8B-B14F-4D97-AF65-F5344CB8AC3E}">
        <p14:creationId xmlns:p14="http://schemas.microsoft.com/office/powerpoint/2010/main" val="14008459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Students will watch the polar bear live cam streaming from Canada</a:t>
            </a:r>
          </a:p>
          <a:p>
            <a:r>
              <a:rPr lang="en-US" dirty="0"/>
              <a:t>Students will take a field trip to the zoo and observe the polar bear habitat</a:t>
            </a:r>
          </a:p>
          <a:p>
            <a:r>
              <a:rPr lang="en-US" dirty="0"/>
              <a:t>Students will observe the word wall</a:t>
            </a:r>
          </a:p>
          <a:p>
            <a:r>
              <a:rPr lang="en-US" dirty="0"/>
              <a:t>Students will observe each other’s artwork posted around the classroom. </a:t>
            </a:r>
          </a:p>
          <a:p>
            <a:r>
              <a:rPr lang="en-US" dirty="0"/>
              <a:t>Students will watch National Geographic Kids polar bear videos. </a:t>
            </a:r>
          </a:p>
        </p:txBody>
      </p:sp>
      <p:sp>
        <p:nvSpPr>
          <p:cNvPr id="3" name="Title 2"/>
          <p:cNvSpPr>
            <a:spLocks noGrp="1"/>
          </p:cNvSpPr>
          <p:nvPr>
            <p:ph type="title"/>
          </p:nvPr>
        </p:nvSpPr>
        <p:spPr/>
        <p:txBody>
          <a:bodyPr/>
          <a:lstStyle/>
          <a:p>
            <a:r>
              <a:rPr lang="en-US" dirty="0"/>
              <a:t>Viewing Activities</a:t>
            </a:r>
          </a:p>
        </p:txBody>
      </p:sp>
    </p:spTree>
    <p:extLst>
      <p:ext uri="{BB962C8B-B14F-4D97-AF65-F5344CB8AC3E}">
        <p14:creationId xmlns:p14="http://schemas.microsoft.com/office/powerpoint/2010/main" val="40702002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Students will create a word wall</a:t>
            </a:r>
          </a:p>
          <a:p>
            <a:r>
              <a:rPr lang="en-US" dirty="0"/>
              <a:t>Student art will be displayed inside and outside of the classroom </a:t>
            </a:r>
          </a:p>
          <a:p>
            <a:r>
              <a:rPr lang="en-US" dirty="0"/>
              <a:t>After the polar bear fact path activity, the facts will be hung up in the classroom for students to observe and review</a:t>
            </a:r>
          </a:p>
          <a:p>
            <a:r>
              <a:rPr lang="en-US" dirty="0"/>
              <a:t>Once the books are completed, they will be available on the bookshelf for other students to look at until the end of the unit</a:t>
            </a:r>
          </a:p>
        </p:txBody>
      </p:sp>
      <p:sp>
        <p:nvSpPr>
          <p:cNvPr id="3" name="Title 2"/>
          <p:cNvSpPr>
            <a:spLocks noGrp="1"/>
          </p:cNvSpPr>
          <p:nvPr>
            <p:ph type="title"/>
          </p:nvPr>
        </p:nvSpPr>
        <p:spPr/>
        <p:txBody>
          <a:bodyPr/>
          <a:lstStyle/>
          <a:p>
            <a:r>
              <a:rPr lang="en-US" dirty="0"/>
              <a:t>Visual Representation Activities </a:t>
            </a:r>
          </a:p>
        </p:txBody>
      </p:sp>
    </p:spTree>
    <p:extLst>
      <p:ext uri="{BB962C8B-B14F-4D97-AF65-F5344CB8AC3E}">
        <p14:creationId xmlns:p14="http://schemas.microsoft.com/office/powerpoint/2010/main" val="4013231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sz="1800" dirty="0"/>
              <a:t>YouTube Videos</a:t>
            </a:r>
          </a:p>
          <a:p>
            <a:pPr lvl="1"/>
            <a:r>
              <a:rPr lang="en-US" sz="1800" dirty="0">
                <a:hlinkClick r:id="rId2"/>
              </a:rPr>
              <a:t>https://www.youtube.com/watch?v=jA6wc-kcXOM</a:t>
            </a:r>
            <a:endParaRPr lang="en-US" sz="1800" dirty="0"/>
          </a:p>
          <a:p>
            <a:pPr lvl="1"/>
            <a:r>
              <a:rPr lang="en-US" sz="1800" dirty="0">
                <a:hlinkClick r:id="rId3"/>
              </a:rPr>
              <a:t>https://www.youtube.com/watch?v=spx-0FrsLKQ</a:t>
            </a:r>
            <a:endParaRPr lang="en-US" sz="1800" dirty="0"/>
          </a:p>
          <a:p>
            <a:pPr lvl="1"/>
            <a:r>
              <a:rPr lang="en-US" sz="1800" dirty="0">
                <a:hlinkClick r:id="rId4"/>
              </a:rPr>
              <a:t>https://www.youtube.com/watch?v=L43XSHdQJn8</a:t>
            </a:r>
            <a:endParaRPr lang="en-US" sz="1800" dirty="0"/>
          </a:p>
          <a:p>
            <a:r>
              <a:rPr lang="en-US" sz="1800" dirty="0"/>
              <a:t>Video/Audio Books</a:t>
            </a:r>
          </a:p>
          <a:p>
            <a:pPr lvl="1"/>
            <a:r>
              <a:rPr lang="en-US" sz="1800" dirty="0">
                <a:hlinkClick r:id="rId5"/>
              </a:rPr>
              <a:t>https://www.youtube.com/watch?v=tl55UUym1Lo</a:t>
            </a:r>
            <a:endParaRPr lang="en-US" sz="1800" dirty="0"/>
          </a:p>
          <a:p>
            <a:pPr lvl="1"/>
            <a:r>
              <a:rPr lang="en-US" sz="1800" dirty="0">
                <a:hlinkClick r:id="rId6"/>
              </a:rPr>
              <a:t>https://www.youtube.com/watch?v=e7dwro9bfO0</a:t>
            </a:r>
            <a:endParaRPr lang="en-US" sz="1800" dirty="0"/>
          </a:p>
          <a:p>
            <a:r>
              <a:rPr lang="en-US" sz="2200" dirty="0"/>
              <a:t>Games</a:t>
            </a:r>
          </a:p>
          <a:p>
            <a:pPr lvl="1"/>
            <a:r>
              <a:rPr lang="en-US" sz="1800" dirty="0">
                <a:hlinkClick r:id="rId7"/>
              </a:rPr>
              <a:t>http://kids.nationalgeographic.com/kids/games/puzzlesquizzes/polar-bear-puzzler/</a:t>
            </a:r>
            <a:endParaRPr lang="en-US" sz="1800" dirty="0"/>
          </a:p>
          <a:p>
            <a:pPr lvl="1"/>
            <a:endParaRPr lang="en-US" sz="1800" dirty="0"/>
          </a:p>
          <a:p>
            <a:r>
              <a:rPr lang="en-US" sz="2200" dirty="0"/>
              <a:t>Polar Bear Cam</a:t>
            </a:r>
          </a:p>
          <a:p>
            <a:pPr lvl="1"/>
            <a:r>
              <a:rPr lang="en-US" sz="1800" dirty="0">
                <a:hlinkClick r:id="rId8"/>
              </a:rPr>
              <a:t>http://kids.nationalgeographic.com/explore/nature/polar-bear-cam/</a:t>
            </a:r>
            <a:endParaRPr lang="en-US" sz="1800" dirty="0"/>
          </a:p>
          <a:p>
            <a:r>
              <a:rPr lang="en-US" sz="2200" dirty="0"/>
              <a:t>Polar Bears in Real Life</a:t>
            </a:r>
          </a:p>
          <a:p>
            <a:pPr lvl="1"/>
            <a:r>
              <a:rPr lang="en-US" sz="1800" dirty="0">
                <a:hlinkClick r:id="rId9"/>
              </a:rPr>
              <a:t>http://kids.nationalgeographic.com/animals/polar-bear/#polar-bear-ice.jpg</a:t>
            </a:r>
            <a:endParaRPr lang="en-US" sz="1800" dirty="0"/>
          </a:p>
          <a:p>
            <a:pPr lvl="1"/>
            <a:r>
              <a:rPr lang="en-US" sz="1800" dirty="0">
                <a:hlinkClick r:id="rId10"/>
              </a:rPr>
              <a:t>http://kids.nationalgeographic.com/kids/stories/animalsnature/polar-bears-threatened/</a:t>
            </a:r>
            <a:endParaRPr lang="en-US" sz="1800" dirty="0"/>
          </a:p>
          <a:p>
            <a:pPr lvl="1"/>
            <a:endParaRPr lang="en-US" sz="1800" dirty="0"/>
          </a:p>
          <a:p>
            <a:pPr lvl="1"/>
            <a:endParaRPr lang="en-US" sz="1800" dirty="0"/>
          </a:p>
          <a:p>
            <a:pPr lvl="1"/>
            <a:endParaRPr lang="en-US" dirty="0"/>
          </a:p>
          <a:p>
            <a:pPr lvl="1"/>
            <a:endParaRPr lang="en-US" dirty="0"/>
          </a:p>
        </p:txBody>
      </p:sp>
      <p:sp>
        <p:nvSpPr>
          <p:cNvPr id="3" name="Title 2"/>
          <p:cNvSpPr>
            <a:spLocks noGrp="1"/>
          </p:cNvSpPr>
          <p:nvPr>
            <p:ph type="title"/>
          </p:nvPr>
        </p:nvSpPr>
        <p:spPr/>
        <p:txBody>
          <a:bodyPr/>
          <a:lstStyle/>
          <a:p>
            <a:r>
              <a:rPr lang="en-US" dirty="0"/>
              <a:t>Technology</a:t>
            </a:r>
          </a:p>
        </p:txBody>
      </p:sp>
    </p:spTree>
    <p:extLst>
      <p:ext uri="{BB962C8B-B14F-4D97-AF65-F5344CB8AC3E}">
        <p14:creationId xmlns:p14="http://schemas.microsoft.com/office/powerpoint/2010/main" val="15434718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Whole Group</a:t>
            </a:r>
          </a:p>
          <a:p>
            <a:pPr lvl="1"/>
            <a:r>
              <a:rPr lang="en-US" dirty="0"/>
              <a:t>Grand discussions, P.E. activities, field trips, learning on the board, zookeeper visit, reading, daily math, art activities, KWL chart</a:t>
            </a:r>
          </a:p>
          <a:p>
            <a:r>
              <a:rPr lang="en-US" dirty="0"/>
              <a:t>Small Group</a:t>
            </a:r>
          </a:p>
          <a:p>
            <a:pPr lvl="1"/>
            <a:r>
              <a:rPr lang="en-US" dirty="0"/>
              <a:t>Reading, “All About Polar Bears” book, polar bear math, comprehension questions if needed, spelling tests, reading, scavenger hunt </a:t>
            </a:r>
          </a:p>
          <a:p>
            <a:r>
              <a:rPr lang="en-US" dirty="0"/>
              <a:t>Individual </a:t>
            </a:r>
          </a:p>
          <a:p>
            <a:pPr lvl="1"/>
            <a:r>
              <a:rPr lang="en-US" dirty="0"/>
              <a:t>Checking for comprehension, spelling tests, reading</a:t>
            </a:r>
          </a:p>
          <a:p>
            <a:endParaRPr lang="en-US" dirty="0"/>
          </a:p>
        </p:txBody>
      </p:sp>
      <p:sp>
        <p:nvSpPr>
          <p:cNvPr id="3" name="Title 2"/>
          <p:cNvSpPr>
            <a:spLocks noGrp="1"/>
          </p:cNvSpPr>
          <p:nvPr>
            <p:ph type="title"/>
          </p:nvPr>
        </p:nvSpPr>
        <p:spPr/>
        <p:txBody>
          <a:bodyPr/>
          <a:lstStyle/>
          <a:p>
            <a:r>
              <a:rPr lang="en-US" dirty="0"/>
              <a:t>Grouping Patterns </a:t>
            </a:r>
          </a:p>
        </p:txBody>
      </p:sp>
    </p:spTree>
    <p:extLst>
      <p:ext uri="{BB962C8B-B14F-4D97-AF65-F5344CB8AC3E}">
        <p14:creationId xmlns:p14="http://schemas.microsoft.com/office/powerpoint/2010/main" val="3144916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899301809"/>
              </p:ext>
            </p:extLst>
          </p:nvPr>
        </p:nvGraphicFramePr>
        <p:xfrm>
          <a:off x="-3" y="1"/>
          <a:ext cx="12188827" cy="6884124"/>
        </p:xfrm>
        <a:graphic>
          <a:graphicData uri="http://schemas.openxmlformats.org/drawingml/2006/table">
            <a:tbl>
              <a:tblPr firstRow="1" bandRow="1">
                <a:tableStyleId>{5C22544A-7EE6-4342-B048-85BDC9FD1C3A}</a:tableStyleId>
              </a:tblPr>
              <a:tblGrid>
                <a:gridCol w="1741261">
                  <a:extLst>
                    <a:ext uri="{9D8B030D-6E8A-4147-A177-3AD203B41FA5}">
                      <a16:colId xmlns:a16="http://schemas.microsoft.com/office/drawing/2014/main" val="20000"/>
                    </a:ext>
                  </a:extLst>
                </a:gridCol>
                <a:gridCol w="1741261">
                  <a:extLst>
                    <a:ext uri="{9D8B030D-6E8A-4147-A177-3AD203B41FA5}">
                      <a16:colId xmlns:a16="http://schemas.microsoft.com/office/drawing/2014/main" val="20001"/>
                    </a:ext>
                  </a:extLst>
                </a:gridCol>
                <a:gridCol w="1741261">
                  <a:extLst>
                    <a:ext uri="{9D8B030D-6E8A-4147-A177-3AD203B41FA5}">
                      <a16:colId xmlns:a16="http://schemas.microsoft.com/office/drawing/2014/main" val="20002"/>
                    </a:ext>
                  </a:extLst>
                </a:gridCol>
                <a:gridCol w="1741261">
                  <a:extLst>
                    <a:ext uri="{9D8B030D-6E8A-4147-A177-3AD203B41FA5}">
                      <a16:colId xmlns:a16="http://schemas.microsoft.com/office/drawing/2014/main" val="20003"/>
                    </a:ext>
                  </a:extLst>
                </a:gridCol>
                <a:gridCol w="1741261">
                  <a:extLst>
                    <a:ext uri="{9D8B030D-6E8A-4147-A177-3AD203B41FA5}">
                      <a16:colId xmlns:a16="http://schemas.microsoft.com/office/drawing/2014/main" val="20004"/>
                    </a:ext>
                  </a:extLst>
                </a:gridCol>
                <a:gridCol w="1741261">
                  <a:extLst>
                    <a:ext uri="{9D8B030D-6E8A-4147-A177-3AD203B41FA5}">
                      <a16:colId xmlns:a16="http://schemas.microsoft.com/office/drawing/2014/main" val="20005"/>
                    </a:ext>
                  </a:extLst>
                </a:gridCol>
                <a:gridCol w="1741261">
                  <a:extLst>
                    <a:ext uri="{9D8B030D-6E8A-4147-A177-3AD203B41FA5}">
                      <a16:colId xmlns:a16="http://schemas.microsoft.com/office/drawing/2014/main" val="20006"/>
                    </a:ext>
                  </a:extLst>
                </a:gridCol>
              </a:tblGrid>
              <a:tr h="979714">
                <a:tc>
                  <a:txBody>
                    <a:bodyPr/>
                    <a:lstStyle/>
                    <a:p>
                      <a:endParaRPr lang="en-US" dirty="0"/>
                    </a:p>
                    <a:p>
                      <a:pPr algn="ctr"/>
                      <a:r>
                        <a:rPr lang="en-US" dirty="0"/>
                        <a:t>Time</a:t>
                      </a:r>
                    </a:p>
                  </a:txBody>
                  <a:tcPr/>
                </a:tc>
                <a:tc>
                  <a:txBody>
                    <a:bodyPr/>
                    <a:lstStyle/>
                    <a:p>
                      <a:pPr algn="ctr"/>
                      <a:endParaRPr lang="en-US" dirty="0"/>
                    </a:p>
                    <a:p>
                      <a:pPr algn="ctr"/>
                      <a:r>
                        <a:rPr lang="en-US" dirty="0"/>
                        <a:t>Subject</a:t>
                      </a:r>
                    </a:p>
                  </a:txBody>
                  <a:tcPr/>
                </a:tc>
                <a:tc>
                  <a:txBody>
                    <a:bodyPr/>
                    <a:lstStyle/>
                    <a:p>
                      <a:endParaRPr lang="en-US" dirty="0"/>
                    </a:p>
                    <a:p>
                      <a:pPr algn="ctr"/>
                      <a:r>
                        <a:rPr lang="en-US" dirty="0"/>
                        <a:t>Monday</a:t>
                      </a:r>
                    </a:p>
                  </a:txBody>
                  <a:tcPr/>
                </a:tc>
                <a:tc>
                  <a:txBody>
                    <a:bodyPr/>
                    <a:lstStyle/>
                    <a:p>
                      <a:endParaRPr lang="en-US" dirty="0"/>
                    </a:p>
                    <a:p>
                      <a:pPr algn="ctr"/>
                      <a:r>
                        <a:rPr lang="en-US" dirty="0"/>
                        <a:t>Tuesday</a:t>
                      </a:r>
                    </a:p>
                  </a:txBody>
                  <a:tcPr/>
                </a:tc>
                <a:tc>
                  <a:txBody>
                    <a:bodyPr/>
                    <a:lstStyle/>
                    <a:p>
                      <a:endParaRPr lang="en-US" dirty="0"/>
                    </a:p>
                    <a:p>
                      <a:pPr algn="ctr"/>
                      <a:r>
                        <a:rPr lang="en-US" dirty="0"/>
                        <a:t>Wednesday</a:t>
                      </a:r>
                    </a:p>
                  </a:txBody>
                  <a:tcPr/>
                </a:tc>
                <a:tc>
                  <a:txBody>
                    <a:bodyPr/>
                    <a:lstStyle/>
                    <a:p>
                      <a:pPr algn="ctr"/>
                      <a:endParaRPr lang="en-US" dirty="0"/>
                    </a:p>
                    <a:p>
                      <a:pPr algn="ctr"/>
                      <a:r>
                        <a:rPr lang="en-US" dirty="0"/>
                        <a:t>Thursday</a:t>
                      </a:r>
                    </a:p>
                  </a:txBody>
                  <a:tcPr/>
                </a:tc>
                <a:tc>
                  <a:txBody>
                    <a:bodyPr/>
                    <a:lstStyle/>
                    <a:p>
                      <a:endParaRPr lang="en-US" dirty="0"/>
                    </a:p>
                    <a:p>
                      <a:pPr algn="ctr"/>
                      <a:r>
                        <a:rPr lang="en-US" dirty="0"/>
                        <a:t>Friday</a:t>
                      </a:r>
                    </a:p>
                  </a:txBody>
                  <a:tcPr/>
                </a:tc>
                <a:extLst>
                  <a:ext uri="{0D108BD9-81ED-4DB2-BD59-A6C34878D82A}">
                    <a16:rowId xmlns:a16="http://schemas.microsoft.com/office/drawing/2014/main" val="10000"/>
                  </a:ext>
                </a:extLst>
              </a:tr>
              <a:tr h="979714">
                <a:tc>
                  <a:txBody>
                    <a:bodyPr/>
                    <a:lstStyle/>
                    <a:p>
                      <a:r>
                        <a:rPr lang="en-US" dirty="0"/>
                        <a:t>Morning</a:t>
                      </a:r>
                    </a:p>
                  </a:txBody>
                  <a:tcPr/>
                </a:tc>
                <a:tc>
                  <a:txBody>
                    <a:bodyPr/>
                    <a:lstStyle/>
                    <a:p>
                      <a:pPr algn="ctr"/>
                      <a:r>
                        <a:rPr lang="en-US" dirty="0"/>
                        <a:t>Math</a:t>
                      </a:r>
                    </a:p>
                  </a:txBody>
                  <a:tcPr/>
                </a:tc>
                <a:tc>
                  <a:txBody>
                    <a:bodyPr/>
                    <a:lstStyle/>
                    <a:p>
                      <a:pPr marL="285750" indent="-285750">
                        <a:buFont typeface="Arial" panose="020B0604020202020204" pitchFamily="34" charset="0"/>
                        <a:buChar char="•"/>
                      </a:pPr>
                      <a:r>
                        <a:rPr lang="en-US" sz="1200" dirty="0"/>
                        <a:t>Daily math</a:t>
                      </a:r>
                    </a:p>
                    <a:p>
                      <a:pPr marL="285750" indent="-285750">
                        <a:buFont typeface="Arial" panose="020B0604020202020204" pitchFamily="34" charset="0"/>
                        <a:buChar char="•"/>
                      </a:pPr>
                      <a:r>
                        <a:rPr lang="en-US" sz="1200" dirty="0"/>
                        <a:t>Counting by 10’s and</a:t>
                      </a:r>
                      <a:r>
                        <a:rPr lang="en-US" sz="1200" baseline="0" dirty="0"/>
                        <a:t> 1’s</a:t>
                      </a:r>
                      <a:endParaRPr lang="en-US" sz="1200" dirty="0"/>
                    </a:p>
                  </a:txBody>
                  <a:tcPr/>
                </a:tc>
                <a:tc>
                  <a:txBody>
                    <a:bodyPr/>
                    <a:lstStyle/>
                    <a:p>
                      <a:pPr marL="285750" indent="-285750">
                        <a:buFont typeface="Arial" panose="020B0604020202020204" pitchFamily="34" charset="0"/>
                        <a:buChar char="•"/>
                      </a:pPr>
                      <a:r>
                        <a:rPr lang="en-US" sz="1200" dirty="0"/>
                        <a:t>Daily</a:t>
                      </a:r>
                      <a:r>
                        <a:rPr lang="en-US" sz="1200" baseline="0" dirty="0"/>
                        <a:t> math</a:t>
                      </a:r>
                    </a:p>
                    <a:p>
                      <a:pPr marL="285750" indent="-285750">
                        <a:buFont typeface="Arial" panose="020B0604020202020204" pitchFamily="34" charset="0"/>
                        <a:buChar char="•"/>
                      </a:pPr>
                      <a:r>
                        <a:rPr lang="en-US" sz="1200" baseline="0" dirty="0"/>
                        <a:t>Polar bear counting</a:t>
                      </a:r>
                      <a:endParaRPr lang="en-US" sz="1200" dirty="0"/>
                    </a:p>
                  </a:txBody>
                  <a:tcPr/>
                </a:tc>
                <a:tc>
                  <a:txBody>
                    <a:bodyPr/>
                    <a:lstStyle/>
                    <a:p>
                      <a:pPr marL="285750" indent="-285750">
                        <a:buFont typeface="Arial" panose="020B0604020202020204" pitchFamily="34" charset="0"/>
                        <a:buChar char="•"/>
                      </a:pPr>
                      <a:r>
                        <a:rPr lang="en-US" sz="1200" dirty="0"/>
                        <a:t>Daily math</a:t>
                      </a:r>
                    </a:p>
                    <a:p>
                      <a:pPr marL="285750" indent="-285750">
                        <a:buFont typeface="Arial" panose="020B0604020202020204" pitchFamily="34" charset="0"/>
                        <a:buChar char="•"/>
                      </a:pPr>
                      <a:r>
                        <a:rPr lang="en-US" sz="1200" dirty="0"/>
                        <a:t>Dice race</a:t>
                      </a:r>
                    </a:p>
                  </a:txBody>
                  <a:tcPr/>
                </a:tc>
                <a:tc>
                  <a:txBody>
                    <a:bodyPr/>
                    <a:lstStyle/>
                    <a:p>
                      <a:pPr marL="285750" indent="-285750">
                        <a:buFont typeface="Arial" panose="020B0604020202020204" pitchFamily="34" charset="0"/>
                        <a:buChar char="•"/>
                      </a:pPr>
                      <a:r>
                        <a:rPr lang="en-US" sz="1200" dirty="0"/>
                        <a:t>Daily math</a:t>
                      </a:r>
                    </a:p>
                    <a:p>
                      <a:pPr marL="285750" indent="-285750">
                        <a:buFont typeface="Arial" panose="020B0604020202020204" pitchFamily="34" charset="0"/>
                        <a:buChar char="•"/>
                      </a:pPr>
                      <a:r>
                        <a:rPr lang="en-US" sz="1200" dirty="0"/>
                        <a:t>Weight and length</a:t>
                      </a:r>
                    </a:p>
                  </a:txBody>
                  <a:tcPr/>
                </a:tc>
                <a:tc>
                  <a:txBody>
                    <a:bodyPr/>
                    <a:lstStyle/>
                    <a:p>
                      <a:pPr marL="285750" indent="-285750">
                        <a:buFont typeface="Arial" panose="020B0604020202020204" pitchFamily="34" charset="0"/>
                        <a:buChar char="•"/>
                      </a:pPr>
                      <a:r>
                        <a:rPr lang="en-US" sz="1200" dirty="0"/>
                        <a:t>Daily math</a:t>
                      </a:r>
                    </a:p>
                    <a:p>
                      <a:pPr marL="285750" indent="-285750">
                        <a:buFont typeface="Arial" panose="020B0604020202020204" pitchFamily="34" charset="0"/>
                        <a:buChar char="•"/>
                      </a:pPr>
                      <a:r>
                        <a:rPr lang="en-US" sz="1200" dirty="0"/>
                        <a:t>Polar</a:t>
                      </a:r>
                      <a:r>
                        <a:rPr lang="en-US" sz="1200" baseline="0" dirty="0"/>
                        <a:t> bear picture</a:t>
                      </a:r>
                      <a:endParaRPr lang="en-US" sz="1200" dirty="0"/>
                    </a:p>
                  </a:txBody>
                  <a:tcPr/>
                </a:tc>
                <a:extLst>
                  <a:ext uri="{0D108BD9-81ED-4DB2-BD59-A6C34878D82A}">
                    <a16:rowId xmlns:a16="http://schemas.microsoft.com/office/drawing/2014/main" val="10001"/>
                  </a:ext>
                </a:extLst>
              </a:tr>
              <a:tr h="979714">
                <a:tc>
                  <a:txBody>
                    <a:bodyPr/>
                    <a:lstStyle/>
                    <a:p>
                      <a:endParaRPr lang="en-US"/>
                    </a:p>
                  </a:txBody>
                  <a:tcPr/>
                </a:tc>
                <a:tc>
                  <a:txBody>
                    <a:bodyPr/>
                    <a:lstStyle/>
                    <a:p>
                      <a:pPr algn="ctr"/>
                      <a:r>
                        <a:rPr lang="en-US" dirty="0"/>
                        <a:t>Science</a:t>
                      </a:r>
                    </a:p>
                  </a:txBody>
                  <a:tcPr/>
                </a:tc>
                <a:tc>
                  <a:txBody>
                    <a:bodyPr/>
                    <a:lstStyle/>
                    <a:p>
                      <a:pPr marL="285750" indent="-285750">
                        <a:buFont typeface="Arial" panose="020B0604020202020204" pitchFamily="34" charset="0"/>
                        <a:buChar char="•"/>
                      </a:pPr>
                      <a:r>
                        <a:rPr lang="en-US" sz="1200" dirty="0"/>
                        <a:t>Polar bear diet</a:t>
                      </a:r>
                    </a:p>
                  </a:txBody>
                  <a:tcPr/>
                </a:tc>
                <a:tc>
                  <a:txBody>
                    <a:bodyPr/>
                    <a:lstStyle/>
                    <a:p>
                      <a:pPr marL="171450" indent="-171450">
                        <a:buFont typeface="Arial" panose="020B0604020202020204" pitchFamily="34" charset="0"/>
                        <a:buChar char="•"/>
                      </a:pPr>
                      <a:r>
                        <a:rPr lang="en-US" sz="1200" dirty="0"/>
                        <a:t>Polar bear environment</a:t>
                      </a:r>
                    </a:p>
                  </a:txBody>
                  <a:tcPr/>
                </a:tc>
                <a:tc>
                  <a:txBody>
                    <a:bodyPr/>
                    <a:lstStyle/>
                    <a:p>
                      <a:pPr marL="285750" indent="-285750">
                        <a:buFont typeface="Arial" panose="020B0604020202020204" pitchFamily="34" charset="0"/>
                        <a:buChar char="•"/>
                      </a:pPr>
                      <a:r>
                        <a:rPr lang="en-US" sz="1200" dirty="0"/>
                        <a:t>Crisco experiment</a:t>
                      </a:r>
                    </a:p>
                  </a:txBody>
                  <a:tcPr/>
                </a:tc>
                <a:tc>
                  <a:txBody>
                    <a:bodyPr/>
                    <a:lstStyle/>
                    <a:p>
                      <a:pPr marL="285750" indent="-285750">
                        <a:buFont typeface="Arial" panose="020B0604020202020204" pitchFamily="34" charset="0"/>
                        <a:buChar char="•"/>
                      </a:pPr>
                      <a:r>
                        <a:rPr lang="en-US" sz="1200" dirty="0"/>
                        <a:t>Zoo habitat vs. real life</a:t>
                      </a:r>
                    </a:p>
                  </a:txBody>
                  <a:tcPr/>
                </a:tc>
                <a:tc>
                  <a:txBody>
                    <a:bodyPr/>
                    <a:lstStyle/>
                    <a:p>
                      <a:pPr marL="171450" indent="-171450">
                        <a:buFont typeface="Arial" panose="020B0604020202020204" pitchFamily="34" charset="0"/>
                        <a:buChar char="•"/>
                      </a:pPr>
                      <a:r>
                        <a:rPr lang="en-US" sz="1200" dirty="0"/>
                        <a:t>Polar</a:t>
                      </a:r>
                      <a:r>
                        <a:rPr lang="en-US" sz="1200" baseline="0" dirty="0"/>
                        <a:t> cam</a:t>
                      </a:r>
                      <a:endParaRPr lang="en-US" sz="1200" dirty="0"/>
                    </a:p>
                  </a:txBody>
                  <a:tcPr/>
                </a:tc>
                <a:extLst>
                  <a:ext uri="{0D108BD9-81ED-4DB2-BD59-A6C34878D82A}">
                    <a16:rowId xmlns:a16="http://schemas.microsoft.com/office/drawing/2014/main" val="10002"/>
                  </a:ext>
                </a:extLst>
              </a:tr>
              <a:tr h="979714">
                <a:tc>
                  <a:txBody>
                    <a:bodyPr/>
                    <a:lstStyle/>
                    <a:p>
                      <a:endParaRPr lang="en-US"/>
                    </a:p>
                  </a:txBody>
                  <a:tcPr/>
                </a:tc>
                <a:tc>
                  <a:txBody>
                    <a:bodyPr/>
                    <a:lstStyle/>
                    <a:p>
                      <a:pPr algn="ctr"/>
                      <a:r>
                        <a:rPr lang="en-US" dirty="0"/>
                        <a:t>P.E.</a:t>
                      </a:r>
                    </a:p>
                  </a:txBody>
                  <a:tcPr/>
                </a:tc>
                <a:tc>
                  <a:txBody>
                    <a:bodyPr/>
                    <a:lstStyle/>
                    <a:p>
                      <a:pPr marL="285750" indent="-285750">
                        <a:buFont typeface="Arial" panose="020B0604020202020204" pitchFamily="34" charset="0"/>
                        <a:buChar char="•"/>
                      </a:pPr>
                      <a:r>
                        <a:rPr lang="en-US" sz="1200" dirty="0"/>
                        <a:t>Polar bear jump</a:t>
                      </a:r>
                    </a:p>
                  </a:txBody>
                  <a:tcPr/>
                </a:tc>
                <a:tc>
                  <a:txBody>
                    <a:bodyPr/>
                    <a:lstStyle/>
                    <a:p>
                      <a:endParaRPr lang="en-US" dirty="0"/>
                    </a:p>
                  </a:txBody>
                  <a:tcPr/>
                </a:tc>
                <a:tc>
                  <a:txBody>
                    <a:bodyPr/>
                    <a:lstStyle/>
                    <a:p>
                      <a:pPr marL="285750" indent="-285750">
                        <a:buFont typeface="Arial" panose="020B0604020202020204" pitchFamily="34" charset="0"/>
                        <a:buChar char="•"/>
                      </a:pPr>
                      <a:r>
                        <a:rPr lang="en-US" sz="1200" dirty="0"/>
                        <a:t>Scavenger hunt</a:t>
                      </a:r>
                    </a:p>
                  </a:txBody>
                  <a:tcPr/>
                </a:tc>
                <a:tc>
                  <a:txBody>
                    <a:bodyPr/>
                    <a:lstStyle/>
                    <a:p>
                      <a:pPr marL="0" indent="0">
                        <a:buFont typeface="Arial" panose="020B0604020202020204" pitchFamily="34" charset="0"/>
                        <a:buNone/>
                      </a:pPr>
                      <a:endParaRPr lang="en-US" sz="1200" dirty="0"/>
                    </a:p>
                  </a:txBody>
                  <a:tcPr/>
                </a:tc>
                <a:tc>
                  <a:txBody>
                    <a:bodyPr/>
                    <a:lstStyle/>
                    <a:p>
                      <a:pPr marL="285750" indent="-285750">
                        <a:buFont typeface="Arial" panose="020B0604020202020204" pitchFamily="34" charset="0"/>
                        <a:buChar char="•"/>
                      </a:pPr>
                      <a:r>
                        <a:rPr lang="en-US" sz="1200" dirty="0"/>
                        <a:t>Polar bear tag</a:t>
                      </a:r>
                    </a:p>
                  </a:txBody>
                  <a:tcPr/>
                </a:tc>
                <a:extLst>
                  <a:ext uri="{0D108BD9-81ED-4DB2-BD59-A6C34878D82A}">
                    <a16:rowId xmlns:a16="http://schemas.microsoft.com/office/drawing/2014/main" val="10003"/>
                  </a:ext>
                </a:extLst>
              </a:tr>
              <a:tr h="979714">
                <a:tc>
                  <a:txBody>
                    <a:bodyPr/>
                    <a:lstStyle/>
                    <a:p>
                      <a:endParaRPr lang="en-US"/>
                    </a:p>
                  </a:txBody>
                  <a:tcPr/>
                </a:tc>
                <a:tc>
                  <a:txBody>
                    <a:bodyPr/>
                    <a:lstStyle/>
                    <a:p>
                      <a:pPr algn="ctr"/>
                      <a:r>
                        <a:rPr lang="en-US" dirty="0"/>
                        <a:t>Social Studies</a:t>
                      </a:r>
                    </a:p>
                  </a:txBody>
                  <a:tcPr/>
                </a:tc>
                <a:tc>
                  <a:txBody>
                    <a:bodyPr/>
                    <a:lstStyle/>
                    <a:p>
                      <a:pPr marL="171450" indent="-171450">
                        <a:buFont typeface="Arial" panose="020B0604020202020204" pitchFamily="34" charset="0"/>
                        <a:buChar char="•"/>
                      </a:pPr>
                      <a:r>
                        <a:rPr lang="en-US" sz="1200" dirty="0"/>
                        <a:t>KWL chart</a:t>
                      </a:r>
                    </a:p>
                  </a:txBody>
                  <a:tcPr/>
                </a:tc>
                <a:tc>
                  <a:txBody>
                    <a:bodyPr/>
                    <a:lstStyle/>
                    <a:p>
                      <a:pPr marL="285750" indent="-285750">
                        <a:buFont typeface="Arial" panose="020B0604020202020204" pitchFamily="34" charset="0"/>
                        <a:buChar char="•"/>
                      </a:pPr>
                      <a:r>
                        <a:rPr lang="en-US" sz="1200" dirty="0"/>
                        <a:t>5 nations of polar bears</a:t>
                      </a:r>
                    </a:p>
                  </a:txBody>
                  <a:tcPr/>
                </a:tc>
                <a:tc>
                  <a:txBody>
                    <a:bodyPr/>
                    <a:lstStyle/>
                    <a:p>
                      <a:pPr marL="171450" indent="-171450">
                        <a:buFont typeface="Arial" panose="020B0604020202020204" pitchFamily="34" charset="0"/>
                        <a:buChar char="•"/>
                      </a:pPr>
                      <a:r>
                        <a:rPr lang="en-US" sz="1200" dirty="0"/>
                        <a:t>KWL chart check-up</a:t>
                      </a:r>
                    </a:p>
                  </a:txBody>
                  <a:tcPr/>
                </a:tc>
                <a:tc>
                  <a:txBody>
                    <a:bodyPr/>
                    <a:lstStyle/>
                    <a:p>
                      <a:pPr marL="285750" indent="-285750">
                        <a:buFont typeface="Arial" panose="020B0604020202020204" pitchFamily="34" charset="0"/>
                        <a:buChar char="•"/>
                      </a:pPr>
                      <a:r>
                        <a:rPr lang="en-US" sz="1200" dirty="0"/>
                        <a:t>Zoo keeper comes</a:t>
                      </a:r>
                      <a:r>
                        <a:rPr lang="en-US" sz="1200" baseline="0" dirty="0"/>
                        <a:t> to class</a:t>
                      </a:r>
                      <a:endParaRPr lang="en-US" sz="1200" dirty="0"/>
                    </a:p>
                  </a:txBody>
                  <a:tcPr/>
                </a:tc>
                <a:tc>
                  <a:txBody>
                    <a:bodyPr/>
                    <a:lstStyle/>
                    <a:p>
                      <a:pPr marL="171450" indent="-171450">
                        <a:buFont typeface="Arial" panose="020B0604020202020204" pitchFamily="34" charset="0"/>
                        <a:buChar char="•"/>
                      </a:pPr>
                      <a:r>
                        <a:rPr lang="en-US" sz="1200" dirty="0"/>
                        <a:t>Flexible</a:t>
                      </a:r>
                      <a:r>
                        <a:rPr lang="en-US" sz="1200" baseline="0" dirty="0"/>
                        <a:t> time/time to discuss polar bears and answer questions</a:t>
                      </a:r>
                      <a:endParaRPr lang="en-US" sz="1200" dirty="0"/>
                    </a:p>
                  </a:txBody>
                  <a:tcPr/>
                </a:tc>
                <a:extLst>
                  <a:ext uri="{0D108BD9-81ED-4DB2-BD59-A6C34878D82A}">
                    <a16:rowId xmlns:a16="http://schemas.microsoft.com/office/drawing/2014/main" val="10004"/>
                  </a:ext>
                </a:extLst>
              </a:tr>
              <a:tr h="979714">
                <a:tc>
                  <a:txBody>
                    <a:bodyPr/>
                    <a:lstStyle/>
                    <a:p>
                      <a:r>
                        <a:rPr lang="en-US" dirty="0"/>
                        <a:t>Afternoon</a:t>
                      </a:r>
                    </a:p>
                  </a:txBody>
                  <a:tcPr/>
                </a:tc>
                <a:tc>
                  <a:txBody>
                    <a:bodyPr/>
                    <a:lstStyle/>
                    <a:p>
                      <a:pPr algn="ctr"/>
                      <a:r>
                        <a:rPr lang="en-US" dirty="0"/>
                        <a:t>Language Arts</a:t>
                      </a:r>
                    </a:p>
                  </a:txBody>
                  <a:tcPr/>
                </a:tc>
                <a:tc>
                  <a:txBody>
                    <a:bodyPr/>
                    <a:lstStyle/>
                    <a:p>
                      <a:pPr marL="171450" indent="-171450">
                        <a:buFont typeface="Arial" panose="020B0604020202020204" pitchFamily="34" charset="0"/>
                        <a:buChar char="•"/>
                      </a:pPr>
                      <a:r>
                        <a:rPr lang="en-US" sz="1200" dirty="0"/>
                        <a:t>Read aloud</a:t>
                      </a:r>
                    </a:p>
                    <a:p>
                      <a:pPr marL="171450" indent="-171450">
                        <a:buFont typeface="Arial" panose="020B0604020202020204" pitchFamily="34" charset="0"/>
                        <a:buChar char="•"/>
                      </a:pPr>
                      <a:r>
                        <a:rPr lang="en-US" sz="1200" dirty="0"/>
                        <a:t>Comprehension</a:t>
                      </a:r>
                    </a:p>
                    <a:p>
                      <a:pPr marL="171450" indent="-171450">
                        <a:buFont typeface="Arial" panose="020B0604020202020204" pitchFamily="34" charset="0"/>
                        <a:buChar char="•"/>
                      </a:pPr>
                      <a:r>
                        <a:rPr lang="en-US" sz="1200" dirty="0"/>
                        <a:t>Polar</a:t>
                      </a:r>
                      <a:r>
                        <a:rPr lang="en-US" sz="1200" baseline="0" dirty="0"/>
                        <a:t> bear diet page in book</a:t>
                      </a:r>
                    </a:p>
                    <a:p>
                      <a:pPr marL="171450" indent="-171450">
                        <a:buFont typeface="Arial" panose="020B0604020202020204" pitchFamily="34" charset="0"/>
                        <a:buChar char="•"/>
                      </a:pPr>
                      <a:endParaRPr lang="en-US" sz="1200" dirty="0"/>
                    </a:p>
                  </a:txBody>
                  <a:tcPr/>
                </a:tc>
                <a:tc>
                  <a:txBody>
                    <a:bodyPr/>
                    <a:lstStyle/>
                    <a:p>
                      <a:pPr marL="285750" indent="-285750">
                        <a:buFont typeface="Arial" panose="020B0604020202020204" pitchFamily="34" charset="0"/>
                        <a:buChar char="•"/>
                      </a:pPr>
                      <a:r>
                        <a:rPr lang="en-US" sz="1200" dirty="0"/>
                        <a:t>Read aloud</a:t>
                      </a:r>
                    </a:p>
                    <a:p>
                      <a:pPr marL="285750" indent="-285750">
                        <a:buFont typeface="Arial" panose="020B0604020202020204" pitchFamily="34" charset="0"/>
                        <a:buChar char="•"/>
                      </a:pPr>
                      <a:r>
                        <a:rPr lang="en-US" sz="1200" dirty="0"/>
                        <a:t>Comprehension</a:t>
                      </a:r>
                    </a:p>
                    <a:p>
                      <a:pPr marL="285750" indent="-285750">
                        <a:buFont typeface="Arial" panose="020B0604020202020204" pitchFamily="34" charset="0"/>
                        <a:buChar char="•"/>
                      </a:pPr>
                      <a:r>
                        <a:rPr lang="en-US" sz="1200" dirty="0"/>
                        <a:t>Polar bear habitat page in book</a:t>
                      </a:r>
                    </a:p>
                  </a:txBody>
                  <a:tcPr/>
                </a:tc>
                <a:tc>
                  <a:txBody>
                    <a:bodyPr/>
                    <a:lstStyle/>
                    <a:p>
                      <a:pPr marL="285750" indent="-285750">
                        <a:buFont typeface="Arial" panose="020B0604020202020204" pitchFamily="34" charset="0"/>
                        <a:buChar char="•"/>
                      </a:pPr>
                      <a:r>
                        <a:rPr lang="en-US" sz="1200" dirty="0"/>
                        <a:t>Read aloud</a:t>
                      </a:r>
                    </a:p>
                    <a:p>
                      <a:pPr marL="285750" indent="-285750">
                        <a:buFont typeface="Arial" panose="020B0604020202020204" pitchFamily="34" charset="0"/>
                        <a:buChar char="•"/>
                      </a:pPr>
                      <a:r>
                        <a:rPr lang="en-US" sz="1200" dirty="0"/>
                        <a:t>Comprehension</a:t>
                      </a:r>
                    </a:p>
                    <a:p>
                      <a:pPr marL="285750" indent="-285750">
                        <a:buFont typeface="Arial" panose="020B0604020202020204" pitchFamily="34" charset="0"/>
                        <a:buChar char="•"/>
                      </a:pPr>
                      <a:r>
                        <a:rPr lang="en-US" sz="1200" dirty="0"/>
                        <a:t>If I were a polar bear page</a:t>
                      </a:r>
                    </a:p>
                  </a:txBody>
                  <a:tcPr/>
                </a:tc>
                <a:tc>
                  <a:txBody>
                    <a:bodyPr/>
                    <a:lstStyle/>
                    <a:p>
                      <a:pPr marL="285750" indent="-285750">
                        <a:buFont typeface="Arial" panose="020B0604020202020204" pitchFamily="34" charset="0"/>
                        <a:buChar char="•"/>
                      </a:pPr>
                      <a:r>
                        <a:rPr lang="en-US" sz="1200" dirty="0"/>
                        <a:t>Read aloud</a:t>
                      </a:r>
                    </a:p>
                    <a:p>
                      <a:pPr marL="285750" indent="-285750">
                        <a:buFont typeface="Arial" panose="020B0604020202020204" pitchFamily="34" charset="0"/>
                        <a:buChar char="•"/>
                      </a:pPr>
                      <a:r>
                        <a:rPr lang="en-US" sz="1200" dirty="0"/>
                        <a:t>Comprehension</a:t>
                      </a:r>
                    </a:p>
                    <a:p>
                      <a:pPr marL="285750" indent="-285750">
                        <a:buFont typeface="Arial" panose="020B0604020202020204" pitchFamily="34" charset="0"/>
                        <a:buChar char="•"/>
                      </a:pPr>
                      <a:r>
                        <a:rPr lang="en-US" sz="1200" dirty="0"/>
                        <a:t>My favorite book page</a:t>
                      </a:r>
                    </a:p>
                  </a:txBody>
                  <a:tcPr/>
                </a:tc>
                <a:tc>
                  <a:txBody>
                    <a:bodyPr/>
                    <a:lstStyle/>
                    <a:p>
                      <a:pPr marL="285750" indent="-285750">
                        <a:buFont typeface="Arial" panose="020B0604020202020204" pitchFamily="34" charset="0"/>
                        <a:buChar char="•"/>
                      </a:pPr>
                      <a:r>
                        <a:rPr lang="en-US" sz="1200" dirty="0"/>
                        <a:t>Read aloud</a:t>
                      </a:r>
                    </a:p>
                    <a:p>
                      <a:pPr marL="285750" indent="-285750">
                        <a:buFont typeface="Arial" panose="020B0604020202020204" pitchFamily="34" charset="0"/>
                        <a:buChar char="•"/>
                      </a:pPr>
                      <a:r>
                        <a:rPr lang="en-US" sz="1200" dirty="0"/>
                        <a:t>Comprehension</a:t>
                      </a:r>
                    </a:p>
                    <a:p>
                      <a:pPr marL="285750" indent="-285750">
                        <a:buFont typeface="Arial" panose="020B0604020202020204" pitchFamily="34" charset="0"/>
                        <a:buChar char="•"/>
                      </a:pPr>
                      <a:r>
                        <a:rPr lang="en-US" sz="1200" dirty="0"/>
                        <a:t>Finishing touches</a:t>
                      </a:r>
                      <a:r>
                        <a:rPr lang="en-US" sz="1200" baseline="0" dirty="0"/>
                        <a:t> to “All About Polar Bears”</a:t>
                      </a:r>
                      <a:endParaRPr lang="en-US" sz="1200" dirty="0"/>
                    </a:p>
                  </a:txBody>
                  <a:tcPr/>
                </a:tc>
                <a:extLst>
                  <a:ext uri="{0D108BD9-81ED-4DB2-BD59-A6C34878D82A}">
                    <a16:rowId xmlns:a16="http://schemas.microsoft.com/office/drawing/2014/main" val="10005"/>
                  </a:ext>
                </a:extLst>
              </a:tr>
              <a:tr h="979714">
                <a:tc>
                  <a:txBody>
                    <a:bodyPr/>
                    <a:lstStyle/>
                    <a:p>
                      <a:endParaRPr lang="en-US"/>
                    </a:p>
                  </a:txBody>
                  <a:tcPr/>
                </a:tc>
                <a:tc>
                  <a:txBody>
                    <a:bodyPr/>
                    <a:lstStyle/>
                    <a:p>
                      <a:pPr algn="ctr"/>
                      <a:r>
                        <a:rPr lang="en-US" dirty="0"/>
                        <a:t>Art/Music</a:t>
                      </a:r>
                    </a:p>
                  </a:txBody>
                  <a:tcPr/>
                </a:tc>
                <a:tc>
                  <a:txBody>
                    <a:bodyPr/>
                    <a:lstStyle/>
                    <a:p>
                      <a:endParaRPr lang="en-US" dirty="0"/>
                    </a:p>
                  </a:txBody>
                  <a:tcPr/>
                </a:tc>
                <a:tc>
                  <a:txBody>
                    <a:bodyPr/>
                    <a:lstStyle/>
                    <a:p>
                      <a:pPr marL="285750" indent="-285750">
                        <a:buFont typeface="Arial" panose="020B0604020202020204" pitchFamily="34" charset="0"/>
                        <a:buChar char="•"/>
                      </a:pPr>
                      <a:r>
                        <a:rPr lang="en-US" sz="1200" dirty="0"/>
                        <a:t>Polar</a:t>
                      </a:r>
                      <a:r>
                        <a:rPr lang="en-US" sz="1200" baseline="0" dirty="0"/>
                        <a:t> bear habitat project</a:t>
                      </a:r>
                      <a:endParaRPr lang="en-US" sz="1200" dirty="0"/>
                    </a:p>
                  </a:txBody>
                  <a:tcPr/>
                </a:tc>
                <a:tc>
                  <a:txBody>
                    <a:bodyPr/>
                    <a:lstStyle/>
                    <a:p>
                      <a:endParaRPr lang="en-US"/>
                    </a:p>
                  </a:txBody>
                  <a:tcPr/>
                </a:tc>
                <a:tc>
                  <a:txBody>
                    <a:bodyPr/>
                    <a:lstStyle/>
                    <a:p>
                      <a:pPr marL="285750" indent="-285750">
                        <a:buFont typeface="Arial" panose="020B0604020202020204" pitchFamily="34" charset="0"/>
                        <a:buChar char="•"/>
                      </a:pPr>
                      <a:r>
                        <a:rPr lang="en-US" sz="1200" dirty="0"/>
                        <a:t>Polar bear story illustrations</a:t>
                      </a:r>
                    </a:p>
                  </a:txBody>
                  <a:tcPr/>
                </a:tc>
                <a:tc>
                  <a:txBody>
                    <a:bodyPr/>
                    <a:lstStyle/>
                    <a:p>
                      <a:endParaRPr lang="en-US" dirty="0"/>
                    </a:p>
                  </a:txBody>
                  <a:tcPr/>
                </a:tc>
                <a:extLst>
                  <a:ext uri="{0D108BD9-81ED-4DB2-BD59-A6C34878D82A}">
                    <a16:rowId xmlns:a16="http://schemas.microsoft.com/office/drawing/2014/main" val="10006"/>
                  </a:ext>
                </a:extLst>
              </a:tr>
            </a:tbl>
          </a:graphicData>
        </a:graphic>
      </p:graphicFrame>
      <p:cxnSp>
        <p:nvCxnSpPr>
          <p:cNvPr id="8" name="Straight Connector 7"/>
          <p:cNvCxnSpPr/>
          <p:nvPr/>
        </p:nvCxnSpPr>
        <p:spPr>
          <a:xfrm>
            <a:off x="5256212" y="2971800"/>
            <a:ext cx="1752600" cy="91440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p:cNvCxnSpPr/>
          <p:nvPr/>
        </p:nvCxnSpPr>
        <p:spPr>
          <a:xfrm flipH="1">
            <a:off x="5256212" y="2971800"/>
            <a:ext cx="1676400" cy="91440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p:cNvCxnSpPr/>
          <p:nvPr/>
        </p:nvCxnSpPr>
        <p:spPr>
          <a:xfrm>
            <a:off x="8685212" y="2971800"/>
            <a:ext cx="1752600" cy="91440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flipH="1">
            <a:off x="8685212" y="2971800"/>
            <a:ext cx="1752600" cy="91440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p:cNvCxnSpPr/>
          <p:nvPr/>
        </p:nvCxnSpPr>
        <p:spPr>
          <a:xfrm>
            <a:off x="3503612" y="5867400"/>
            <a:ext cx="1752600" cy="990599"/>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p:cNvCxnSpPr/>
          <p:nvPr/>
        </p:nvCxnSpPr>
        <p:spPr>
          <a:xfrm flipH="1">
            <a:off x="3427412" y="5867400"/>
            <a:ext cx="1828800" cy="990599"/>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p:cNvCxnSpPr/>
          <p:nvPr/>
        </p:nvCxnSpPr>
        <p:spPr>
          <a:xfrm>
            <a:off x="6932612" y="5867400"/>
            <a:ext cx="1752600" cy="914400"/>
          </a:xfrm>
          <a:prstGeom prst="line">
            <a:avLst/>
          </a:prstGeom>
        </p:spPr>
        <p:style>
          <a:lnRef idx="1">
            <a:schemeClr val="dk1"/>
          </a:lnRef>
          <a:fillRef idx="0">
            <a:schemeClr val="dk1"/>
          </a:fillRef>
          <a:effectRef idx="0">
            <a:schemeClr val="dk1"/>
          </a:effectRef>
          <a:fontRef idx="minor">
            <a:schemeClr val="tx1"/>
          </a:fontRef>
        </p:style>
      </p:cxnSp>
      <p:cxnSp>
        <p:nvCxnSpPr>
          <p:cNvPr id="26" name="Straight Connector 25"/>
          <p:cNvCxnSpPr/>
          <p:nvPr/>
        </p:nvCxnSpPr>
        <p:spPr>
          <a:xfrm flipH="1">
            <a:off x="6932612" y="5867400"/>
            <a:ext cx="1752600" cy="990599"/>
          </a:xfrm>
          <a:prstGeom prst="line">
            <a:avLst/>
          </a:prstGeom>
        </p:spPr>
        <p:style>
          <a:lnRef idx="1">
            <a:schemeClr val="dk1"/>
          </a:lnRef>
          <a:fillRef idx="0">
            <a:schemeClr val="dk1"/>
          </a:fillRef>
          <a:effectRef idx="0">
            <a:schemeClr val="dk1"/>
          </a:effectRef>
          <a:fontRef idx="minor">
            <a:schemeClr val="tx1"/>
          </a:fontRef>
        </p:style>
      </p:cxnSp>
      <p:cxnSp>
        <p:nvCxnSpPr>
          <p:cNvPr id="28" name="Straight Connector 27"/>
          <p:cNvCxnSpPr/>
          <p:nvPr/>
        </p:nvCxnSpPr>
        <p:spPr>
          <a:xfrm>
            <a:off x="10437812" y="5867400"/>
            <a:ext cx="1751013" cy="990599"/>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Connector 29"/>
          <p:cNvCxnSpPr/>
          <p:nvPr/>
        </p:nvCxnSpPr>
        <p:spPr>
          <a:xfrm flipH="1">
            <a:off x="10437812" y="5867400"/>
            <a:ext cx="1751012" cy="990599"/>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660857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Informal observations</a:t>
            </a:r>
          </a:p>
          <a:p>
            <a:r>
              <a:rPr lang="en-US" dirty="0"/>
              <a:t>Asking questions to check for understanding</a:t>
            </a:r>
          </a:p>
          <a:p>
            <a:r>
              <a:rPr lang="en-US" dirty="0"/>
              <a:t>Informal and formal formative assessments</a:t>
            </a:r>
          </a:p>
          <a:p>
            <a:r>
              <a:rPr lang="en-US" dirty="0"/>
              <a:t>Large and small group participation</a:t>
            </a:r>
          </a:p>
          <a:p>
            <a:r>
              <a:rPr lang="en-US" dirty="0"/>
              <a:t>Rubric for “All About Polar Bears” book</a:t>
            </a:r>
          </a:p>
          <a:p>
            <a:r>
              <a:rPr lang="en-US" dirty="0"/>
              <a:t>Rubric for KWL chart</a:t>
            </a:r>
          </a:p>
          <a:p>
            <a:r>
              <a:rPr lang="en-US" dirty="0"/>
              <a:t>Small group or individual sight word spelling test</a:t>
            </a:r>
          </a:p>
          <a:p>
            <a:r>
              <a:rPr lang="en-US" dirty="0"/>
              <a:t>Turn and talk discussions</a:t>
            </a:r>
          </a:p>
          <a:p>
            <a:r>
              <a:rPr lang="en-US" dirty="0"/>
              <a:t>Comprehension questions during and after reading to check for understanding and to keep students on task</a:t>
            </a:r>
          </a:p>
        </p:txBody>
      </p:sp>
      <p:sp>
        <p:nvSpPr>
          <p:cNvPr id="3" name="Title 2"/>
          <p:cNvSpPr>
            <a:spLocks noGrp="1"/>
          </p:cNvSpPr>
          <p:nvPr>
            <p:ph type="title"/>
          </p:nvPr>
        </p:nvSpPr>
        <p:spPr/>
        <p:txBody>
          <a:bodyPr/>
          <a:lstStyle/>
          <a:p>
            <a:r>
              <a:rPr lang="en-US" dirty="0"/>
              <a:t>Assessment</a:t>
            </a:r>
          </a:p>
        </p:txBody>
      </p:sp>
    </p:spTree>
    <p:extLst>
      <p:ext uri="{BB962C8B-B14F-4D97-AF65-F5344CB8AC3E}">
        <p14:creationId xmlns:p14="http://schemas.microsoft.com/office/powerpoint/2010/main" val="28061239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Students will learn all about polar bears through a thematic study. This unit will integrate math, science, social studies, music, art, and physical education with language arts. </a:t>
            </a:r>
          </a:p>
          <a:p>
            <a:r>
              <a:rPr lang="en-US" dirty="0"/>
              <a:t>The students will learn where polar bears live, what they eat, what they look like, etc. </a:t>
            </a:r>
          </a:p>
        </p:txBody>
      </p:sp>
      <p:sp>
        <p:nvSpPr>
          <p:cNvPr id="3" name="Title 2"/>
          <p:cNvSpPr>
            <a:spLocks noGrp="1"/>
          </p:cNvSpPr>
          <p:nvPr>
            <p:ph type="title"/>
          </p:nvPr>
        </p:nvSpPr>
        <p:spPr/>
        <p:txBody>
          <a:bodyPr/>
          <a:lstStyle/>
          <a:p>
            <a:r>
              <a:rPr lang="en-US" dirty="0"/>
              <a:t>Theme Study</a:t>
            </a:r>
          </a:p>
        </p:txBody>
      </p:sp>
    </p:spTree>
    <p:extLst>
      <p:ext uri="{BB962C8B-B14F-4D97-AF65-F5344CB8AC3E}">
        <p14:creationId xmlns:p14="http://schemas.microsoft.com/office/powerpoint/2010/main" val="382284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r>
              <a:rPr lang="en-US" dirty="0"/>
              <a:t>Students will use plastic dimes and pennies to count to a number between 1 and 100 either by 1’s or 10’s, then place the plastic money in the polar bear container. </a:t>
            </a:r>
          </a:p>
          <a:p>
            <a:r>
              <a:rPr lang="en-US" dirty="0"/>
              <a:t>Students will have to count the amount of polar bears seen on a picture and then write the number in a corresponding box on a piece of paper. </a:t>
            </a:r>
          </a:p>
          <a:p>
            <a:r>
              <a:rPr lang="en-US" dirty="0"/>
              <a:t>In groups of 2-3 students, students will roll a die and count the number of dots, and mark the corresponding box on a worksheet. The first person to mark all of the correct numbers off, wins. </a:t>
            </a:r>
          </a:p>
          <a:p>
            <a:r>
              <a:rPr lang="en-US" dirty="0"/>
              <a:t>Students will be asked to find the polar bear that is longer, shorter, heavier, lighter, etc. </a:t>
            </a:r>
          </a:p>
          <a:p>
            <a:r>
              <a:rPr lang="en-US" dirty="0"/>
              <a:t>Students will be given either a picture of a polar bear environment and polar bear cutouts or a polar bear environment with polar bears in the picture. Students will then be given prompts such as “show me the polar bear inside the ice cave” or “place the polar bear next to the glacier. </a:t>
            </a:r>
          </a:p>
        </p:txBody>
      </p:sp>
      <p:sp>
        <p:nvSpPr>
          <p:cNvPr id="3" name="Title 2"/>
          <p:cNvSpPr>
            <a:spLocks noGrp="1"/>
          </p:cNvSpPr>
          <p:nvPr>
            <p:ph type="title"/>
          </p:nvPr>
        </p:nvSpPr>
        <p:spPr/>
        <p:txBody>
          <a:bodyPr/>
          <a:lstStyle/>
          <a:p>
            <a:r>
              <a:rPr lang="en-US" dirty="0"/>
              <a:t>Math Activities</a:t>
            </a:r>
          </a:p>
        </p:txBody>
      </p:sp>
    </p:spTree>
    <p:extLst>
      <p:ext uri="{BB962C8B-B14F-4D97-AF65-F5344CB8AC3E}">
        <p14:creationId xmlns:p14="http://schemas.microsoft.com/office/powerpoint/2010/main" val="2845207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en-US" dirty="0"/>
              <a:t>K.CC.1: Count to 100 by ones and by tens</a:t>
            </a:r>
          </a:p>
          <a:p>
            <a:r>
              <a:rPr lang="en-US" dirty="0"/>
              <a:t>K.CC.3: Write numbers 0 to 20. Represent a number of objects with a written numeral 0-20 (with 0 representing a count of no objects). </a:t>
            </a:r>
          </a:p>
          <a:p>
            <a:r>
              <a:rPr lang="en-US" dirty="0"/>
              <a:t>K.CC.4: Understand the relationship between numbers and quantities; connect counting to cardinality </a:t>
            </a:r>
          </a:p>
          <a:p>
            <a:r>
              <a:rPr lang="en-US" dirty="0"/>
              <a:t>K.MD.1: Describe measureable attributes of objects, such as length or weight. Describe several measurable attributes of a single object. </a:t>
            </a:r>
          </a:p>
          <a:p>
            <a:r>
              <a:rPr lang="en-US" dirty="0"/>
              <a:t>K.G.1: Describe objects in the environment using names of shapes, and describe the relative positions of these objects using terms such as above, below, beside, in front of, behind, and next to. </a:t>
            </a:r>
          </a:p>
        </p:txBody>
      </p:sp>
      <p:sp>
        <p:nvSpPr>
          <p:cNvPr id="3" name="Title 2"/>
          <p:cNvSpPr>
            <a:spLocks noGrp="1"/>
          </p:cNvSpPr>
          <p:nvPr>
            <p:ph type="title"/>
          </p:nvPr>
        </p:nvSpPr>
        <p:spPr/>
        <p:txBody>
          <a:bodyPr/>
          <a:lstStyle/>
          <a:p>
            <a:r>
              <a:rPr lang="en-US" dirty="0"/>
              <a:t>Math Standards</a:t>
            </a:r>
          </a:p>
        </p:txBody>
      </p:sp>
    </p:spTree>
    <p:extLst>
      <p:ext uri="{BB962C8B-B14F-4D97-AF65-F5344CB8AC3E}">
        <p14:creationId xmlns:p14="http://schemas.microsoft.com/office/powerpoint/2010/main" val="1310559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r>
              <a:rPr lang="en-US" dirty="0"/>
              <a:t>Students will learn about how polar bears change their environment in order to survive (i.e., breaking ice in order to get fish underneath)</a:t>
            </a:r>
          </a:p>
          <a:p>
            <a:r>
              <a:rPr lang="en-US" dirty="0"/>
              <a:t>Students will be asked to pick out what a polar bear eats when given a variety of different plastic food or pictures of food. </a:t>
            </a:r>
          </a:p>
          <a:p>
            <a:r>
              <a:rPr lang="en-US" dirty="0"/>
              <a:t>Students will put on gloves covered in Crisco and stick their hand in ice water or snow to understand how polar bears stay warm. </a:t>
            </a:r>
          </a:p>
          <a:p>
            <a:r>
              <a:rPr lang="en-US" dirty="0"/>
              <a:t>After a field trip to the zoo, students will observe and discuss the differences between the habitat of polar bears in the zoo vs. their habitat in the wild. </a:t>
            </a:r>
          </a:p>
          <a:p>
            <a:r>
              <a:rPr lang="en-US" dirty="0"/>
              <a:t>Students will watch the polar bear cam and observe/discuss what they see</a:t>
            </a:r>
          </a:p>
          <a:p>
            <a:endParaRPr lang="en-US" dirty="0"/>
          </a:p>
        </p:txBody>
      </p:sp>
      <p:sp>
        <p:nvSpPr>
          <p:cNvPr id="3" name="Title 2"/>
          <p:cNvSpPr>
            <a:spLocks noGrp="1"/>
          </p:cNvSpPr>
          <p:nvPr>
            <p:ph type="title"/>
          </p:nvPr>
        </p:nvSpPr>
        <p:spPr/>
        <p:txBody>
          <a:bodyPr/>
          <a:lstStyle/>
          <a:p>
            <a:r>
              <a:rPr lang="en-US" dirty="0"/>
              <a:t>Science Activities</a:t>
            </a:r>
          </a:p>
        </p:txBody>
      </p:sp>
    </p:spTree>
    <p:extLst>
      <p:ext uri="{BB962C8B-B14F-4D97-AF65-F5344CB8AC3E}">
        <p14:creationId xmlns:p14="http://schemas.microsoft.com/office/powerpoint/2010/main" val="3188641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K-ESS2-2: Construct an argument supported by evidence for how plants and animals (including humans) can change the environment to meet their needs. </a:t>
            </a:r>
          </a:p>
          <a:p>
            <a:r>
              <a:rPr lang="en-US" dirty="0"/>
              <a:t>K-LS1-1: Use observations to describe patterns of what plants and animals (including humans) need to survive. </a:t>
            </a:r>
          </a:p>
          <a:p>
            <a:r>
              <a:rPr lang="en-US" dirty="0"/>
              <a:t>K-ESS3-1: Use a model to represent the relationship between the needs of different plants and animals (including humans) and the places they live. </a:t>
            </a:r>
          </a:p>
        </p:txBody>
      </p:sp>
      <p:sp>
        <p:nvSpPr>
          <p:cNvPr id="3" name="Title 2"/>
          <p:cNvSpPr>
            <a:spLocks noGrp="1"/>
          </p:cNvSpPr>
          <p:nvPr>
            <p:ph type="title"/>
          </p:nvPr>
        </p:nvSpPr>
        <p:spPr/>
        <p:txBody>
          <a:bodyPr/>
          <a:lstStyle/>
          <a:p>
            <a:r>
              <a:rPr lang="en-US" dirty="0"/>
              <a:t>Science Standards</a:t>
            </a:r>
          </a:p>
        </p:txBody>
      </p:sp>
    </p:spTree>
    <p:extLst>
      <p:ext uri="{BB962C8B-B14F-4D97-AF65-F5344CB8AC3E}">
        <p14:creationId xmlns:p14="http://schemas.microsoft.com/office/powerpoint/2010/main" val="5675572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Students will identify the 5 nations that have polar bears</a:t>
            </a:r>
          </a:p>
          <a:p>
            <a:r>
              <a:rPr lang="en-US" dirty="0"/>
              <a:t>Students will watch the live polar bear cam </a:t>
            </a:r>
          </a:p>
          <a:p>
            <a:r>
              <a:rPr lang="en-US" dirty="0"/>
              <a:t>Students will complete a KWL chart about polar bears</a:t>
            </a:r>
          </a:p>
          <a:p>
            <a:r>
              <a:rPr lang="en-US" dirty="0"/>
              <a:t>A polar bear scientist or polar bear zoo keeper will visit or Skype with the students</a:t>
            </a:r>
          </a:p>
          <a:p>
            <a:pPr marL="0" indent="0">
              <a:buNone/>
            </a:pPr>
            <a:endParaRPr lang="en-US" dirty="0"/>
          </a:p>
        </p:txBody>
      </p:sp>
      <p:sp>
        <p:nvSpPr>
          <p:cNvPr id="3" name="Title 2"/>
          <p:cNvSpPr>
            <a:spLocks noGrp="1"/>
          </p:cNvSpPr>
          <p:nvPr>
            <p:ph type="title"/>
          </p:nvPr>
        </p:nvSpPr>
        <p:spPr/>
        <p:txBody>
          <a:bodyPr/>
          <a:lstStyle/>
          <a:p>
            <a:r>
              <a:rPr lang="en-US" dirty="0"/>
              <a:t>Social Studies Activities</a:t>
            </a:r>
          </a:p>
        </p:txBody>
      </p:sp>
    </p:spTree>
    <p:extLst>
      <p:ext uri="{BB962C8B-B14F-4D97-AF65-F5344CB8AC3E}">
        <p14:creationId xmlns:p14="http://schemas.microsoft.com/office/powerpoint/2010/main" val="30987430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K.1.1: Identify land and water on a map or globe</a:t>
            </a:r>
          </a:p>
        </p:txBody>
      </p:sp>
      <p:sp>
        <p:nvSpPr>
          <p:cNvPr id="3" name="Title 2"/>
          <p:cNvSpPr>
            <a:spLocks noGrp="1"/>
          </p:cNvSpPr>
          <p:nvPr>
            <p:ph type="title"/>
          </p:nvPr>
        </p:nvSpPr>
        <p:spPr/>
        <p:txBody>
          <a:bodyPr/>
          <a:lstStyle/>
          <a:p>
            <a:r>
              <a:rPr lang="en-US" dirty="0"/>
              <a:t>Social Studies Standards</a:t>
            </a:r>
          </a:p>
        </p:txBody>
      </p:sp>
    </p:spTree>
    <p:extLst>
      <p:ext uri="{BB962C8B-B14F-4D97-AF65-F5344CB8AC3E}">
        <p14:creationId xmlns:p14="http://schemas.microsoft.com/office/powerpoint/2010/main" val="33615062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nowflakes design templat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dk1"/>
        </a:lnRef>
        <a:fillRef idx="0">
          <a:schemeClr val="dk1"/>
        </a:fillRef>
        <a:effectRef idx="0">
          <a:schemeClr val="dk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Snowflakes design template" id="{2618DECD-A475-45B8-BA96-9EC0437A6A93}" vid="{5ABF5A55-EA92-4AA4-9786-855F61ED68CC}"/>
    </a:ext>
  </a:extLst>
</a:theme>
</file>

<file path=ppt/theme/theme2.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E42704E-273C-49AF-B97A-25B33E660EA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Snowflakes design slides</Template>
  <TotalTime>0</TotalTime>
  <Words>2488</Words>
  <Application>Microsoft Office PowerPoint</Application>
  <PresentationFormat>Custom</PresentationFormat>
  <Paragraphs>240</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Century Gothic</vt:lpstr>
      <vt:lpstr>Euphemia</vt:lpstr>
      <vt:lpstr>Snowflakes design template</vt:lpstr>
      <vt:lpstr>  Polar Bears  (Focused on a Kindergarten classroom)</vt:lpstr>
      <vt:lpstr>Literature Selections</vt:lpstr>
      <vt:lpstr>Theme Study</vt:lpstr>
      <vt:lpstr>Math Activities</vt:lpstr>
      <vt:lpstr>Math Standards</vt:lpstr>
      <vt:lpstr>Science Activities</vt:lpstr>
      <vt:lpstr>Science Standards</vt:lpstr>
      <vt:lpstr>Social Studies Activities</vt:lpstr>
      <vt:lpstr>Social Studies Standards</vt:lpstr>
      <vt:lpstr>Music and Art Activities</vt:lpstr>
      <vt:lpstr>Music and Art Standards</vt:lpstr>
      <vt:lpstr>P.E. Activities</vt:lpstr>
      <vt:lpstr>P.E. Standards</vt:lpstr>
      <vt:lpstr>Language Arts Strategies</vt:lpstr>
      <vt:lpstr>Reading Activities</vt:lpstr>
      <vt:lpstr>Reading Standards</vt:lpstr>
      <vt:lpstr>Writing Activities</vt:lpstr>
      <vt:lpstr>Writing Standards</vt:lpstr>
      <vt:lpstr>Listening Activities</vt:lpstr>
      <vt:lpstr>Speaking Activities</vt:lpstr>
      <vt:lpstr>Listening and Speaking Standards</vt:lpstr>
      <vt:lpstr>Viewing Activities</vt:lpstr>
      <vt:lpstr>Visual Representation Activities </vt:lpstr>
      <vt:lpstr>Technology</vt:lpstr>
      <vt:lpstr>Grouping Patterns </vt:lpstr>
      <vt:lpstr>PowerPoint Presentation</vt:lpstr>
      <vt:lpstr>Assessment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2015-11-18T02:47:57Z</dcterms:created>
  <dcterms:modified xsi:type="dcterms:W3CDTF">2017-03-06T18:34:12Z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TC034605799991</vt:lpwstr>
  </property>
</Properties>
</file>